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4660"/>
  </p:normalViewPr>
  <p:slideViewPr>
    <p:cSldViewPr>
      <p:cViewPr>
        <p:scale>
          <a:sx n="87" d="100"/>
          <a:sy n="87" d="100"/>
        </p:scale>
        <p:origin x="-714"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2286000" y="3124200"/>
            <a:ext cx="6172200" cy="1894362"/>
          </a:xfrm>
        </p:spPr>
        <p:txBody>
          <a:bodyPr/>
          <a:lstStyle>
            <a:lvl1pPr>
              <a:defRPr b="1"/>
            </a:lvl1pPr>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Дата 27"/>
          <p:cNvSpPr>
            <a:spLocks noGrp="1"/>
          </p:cNvSpPr>
          <p:nvPr>
            <p:ph type="dt" sz="half" idx="10"/>
          </p:nvPr>
        </p:nvSpPr>
        <p:spPr bwMode="auto">
          <a:xfrm rot="5400000">
            <a:off x="7764621" y="1174097"/>
            <a:ext cx="2286000" cy="381000"/>
          </a:xfrm>
        </p:spPr>
        <p:txBody>
          <a:bodyPr/>
          <a:lstStyle/>
          <a:p>
            <a:fld id="{5B106E36-FD25-4E2D-B0AA-010F637433A0}" type="datetimeFigureOut">
              <a:rPr lang="ru-RU" smtClean="0"/>
              <a:pPr/>
              <a:t>09.07.2021</a:t>
            </a:fld>
            <a:endParaRPr lang="ru-RU"/>
          </a:p>
        </p:txBody>
      </p:sp>
      <p:sp>
        <p:nvSpPr>
          <p:cNvPr id="17" name="Нижний колонтитул 16"/>
          <p:cNvSpPr>
            <a:spLocks noGrp="1"/>
          </p:cNvSpPr>
          <p:nvPr>
            <p:ph type="ftr" sz="quarter" idx="11"/>
          </p:nvPr>
        </p:nvSpPr>
        <p:spPr bwMode="auto">
          <a:xfrm rot="5400000">
            <a:off x="7077269" y="4181669"/>
            <a:ext cx="3657600" cy="384048"/>
          </a:xfrm>
        </p:spPr>
        <p:txBody>
          <a:bodyPr/>
          <a:lstStyle/>
          <a:p>
            <a:endParaRPr lang="ru-RU"/>
          </a:p>
        </p:txBody>
      </p:sp>
      <p:sp>
        <p:nvSpPr>
          <p:cNvPr id="10" name="Прямоугольник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Прямоугольник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Прямоугольник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ая соединительная линия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Прямая соединительная линия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Прямая соединительная линия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Прямоугольник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Овал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Овал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Овал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Номер слайда 28"/>
          <p:cNvSpPr>
            <a:spLocks noGrp="1"/>
          </p:cNvSpPr>
          <p:nvPr>
            <p:ph type="sldNum" sz="quarter" idx="12"/>
          </p:nvPr>
        </p:nvSpPr>
        <p:spPr bwMode="auto">
          <a:xfrm>
            <a:off x="1325544" y="4928702"/>
            <a:ext cx="609600" cy="517524"/>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676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09.07.2021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8" name="Содержимое 7"/>
          <p:cNvSpPr>
            <a:spLocks noGrp="1"/>
          </p:cNvSpPr>
          <p:nvPr>
            <p:ph sz="quarter" idx="1"/>
          </p:nvPr>
        </p:nvSpPr>
        <p:spPr>
          <a:xfrm>
            <a:off x="457200" y="1600200"/>
            <a:ext cx="7467600" cy="487375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4"/>
          </p:nvPr>
        </p:nvSpPr>
        <p:spPr/>
        <p:txBody>
          <a:bodyPr rtlCol="0"/>
          <a:lstStyle/>
          <a:p>
            <a:fld id="{5B106E36-FD25-4E2D-B0AA-010F637433A0}" type="datetimeFigureOut">
              <a:rPr lang="ru-RU" smtClean="0"/>
              <a:pPr/>
              <a:t>09.07.2021</a:t>
            </a:fld>
            <a:endParaRPr lang="ru-RU"/>
          </a:p>
        </p:txBody>
      </p:sp>
      <p:sp>
        <p:nvSpPr>
          <p:cNvPr id="9" name="Номер слайда 8"/>
          <p:cNvSpPr>
            <a:spLocks noGrp="1"/>
          </p:cNvSpPr>
          <p:nvPr>
            <p:ph type="sldNum" sz="quarter" idx="15"/>
          </p:nvPr>
        </p:nvSpPr>
        <p:spPr/>
        <p:txBody>
          <a:bodyPr rtlCol="0"/>
          <a:lstStyle/>
          <a:p>
            <a:fld id="{725C68B6-61C2-468F-89AB-4B9F7531AA68}" type="slidenum">
              <a:rPr lang="ru-RU" smtClean="0"/>
              <a:pPr/>
              <a:t>‹#›</a:t>
            </a:fld>
            <a:endParaRPr lang="ru-RU"/>
          </a:p>
        </p:txBody>
      </p:sp>
      <p:sp>
        <p:nvSpPr>
          <p:cNvPr id="10" name="Нижний колонтитул 9"/>
          <p:cNvSpPr>
            <a:spLocks noGrp="1"/>
          </p:cNvSpPr>
          <p:nvPr>
            <p:ph type="ftr" sz="quarter" idx="16"/>
          </p:nvPr>
        </p:nvSpPr>
        <p:spPr/>
        <p:txBody>
          <a:bodyPr rtlCol="0"/>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0" y="2895600"/>
            <a:ext cx="6172200" cy="2053590"/>
          </a:xfrm>
        </p:spPr>
        <p:txBody>
          <a:bodyPr/>
          <a:lstStyle>
            <a:lvl1pPr algn="l">
              <a:buNone/>
              <a:defRPr sz="3000" b="1" cap="small" baseline="0"/>
            </a:lvl1pPr>
          </a:lstStyle>
          <a:p>
            <a:r>
              <a:rPr kumimoji="0" lang="ru-RU" smtClean="0"/>
              <a:t>Образец заголовка</a:t>
            </a:r>
            <a:endParaRPr kumimoji="0" lang="en-US"/>
          </a:p>
        </p:txBody>
      </p:sp>
      <p:sp>
        <p:nvSpPr>
          <p:cNvPr id="3" name="Текст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4" name="Дата 3"/>
          <p:cNvSpPr>
            <a:spLocks noGrp="1"/>
          </p:cNvSpPr>
          <p:nvPr>
            <p:ph type="dt" sz="half" idx="10"/>
          </p:nvPr>
        </p:nvSpPr>
        <p:spPr bwMode="auto">
          <a:xfrm rot="5400000">
            <a:off x="7763256" y="1170432"/>
            <a:ext cx="2286000" cy="381000"/>
          </a:xfrm>
        </p:spPr>
        <p:txBody>
          <a:bodyPr/>
          <a:lstStyle/>
          <a:p>
            <a:fld id="{5B106E36-FD25-4E2D-B0AA-010F637433A0}" type="datetimeFigureOut">
              <a:rPr lang="ru-RU" smtClean="0"/>
              <a:pPr/>
              <a:t>09.07.2021</a:t>
            </a:fld>
            <a:endParaRPr lang="ru-RU"/>
          </a:p>
        </p:txBody>
      </p:sp>
      <p:sp>
        <p:nvSpPr>
          <p:cNvPr id="5" name="Нижний колонтитул 4"/>
          <p:cNvSpPr>
            <a:spLocks noGrp="1"/>
          </p:cNvSpPr>
          <p:nvPr>
            <p:ph type="ftr" sz="quarter" idx="11"/>
          </p:nvPr>
        </p:nvSpPr>
        <p:spPr bwMode="auto">
          <a:xfrm rot="5400000">
            <a:off x="7077456" y="4178808"/>
            <a:ext cx="3657600" cy="384048"/>
          </a:xfrm>
        </p:spPr>
        <p:txBody>
          <a:bodyPr/>
          <a:lstStyle/>
          <a:p>
            <a:endParaRPr lang="ru-RU"/>
          </a:p>
        </p:txBody>
      </p:sp>
      <p:sp>
        <p:nvSpPr>
          <p:cNvPr id="9" name="Прямоугольник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оугольник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оугольник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Прямая соединительная линия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Прямая соединительная линия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Прямая соединительная линия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Прямая соединительная линия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Прямоугольник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Овал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Овал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Овал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Овал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Овал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Прямая соединительная линия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Номер слайда 5"/>
          <p:cNvSpPr>
            <a:spLocks noGrp="1"/>
          </p:cNvSpPr>
          <p:nvPr>
            <p:ph type="sldNum" sz="quarter" idx="12"/>
          </p:nvPr>
        </p:nvSpPr>
        <p:spPr bwMode="auto">
          <a:xfrm>
            <a:off x="1340616" y="4928702"/>
            <a:ext cx="609600" cy="517524"/>
          </a:xfrm>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09.07.2021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1" name="Содержимое 10"/>
          <p:cNvSpPr>
            <a:spLocks noGrp="1"/>
          </p:cNvSpPr>
          <p:nvPr>
            <p:ph sz="quarter" idx="2"/>
          </p:nvPr>
        </p:nvSpPr>
        <p:spPr>
          <a:xfrm>
            <a:off x="4270248" y="1600200"/>
            <a:ext cx="3657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7543800" cy="1143000"/>
          </a:xfrm>
        </p:spPr>
        <p:txBody>
          <a:bodyPr anchor="b"/>
          <a:lstStyle>
            <a:lvl1pPr>
              <a:defRPr/>
            </a:lvl1pPr>
          </a:lstStyle>
          <a:p>
            <a:r>
              <a:rPr kumimoji="0" lang="ru-RU" smtClean="0"/>
              <a:t>Образец заголовка</a:t>
            </a:r>
            <a:endParaRPr kumimoji="0" lang="en-US"/>
          </a:p>
        </p:txBody>
      </p:sp>
      <p:sp>
        <p:nvSpPr>
          <p:cNvPr id="7" name="Дата 6"/>
          <p:cNvSpPr>
            <a:spLocks noGrp="1"/>
          </p:cNvSpPr>
          <p:nvPr>
            <p:ph type="dt" sz="half" idx="10"/>
          </p:nvPr>
        </p:nvSpPr>
        <p:spPr/>
        <p:txBody>
          <a:bodyPr/>
          <a:lstStyle/>
          <a:p>
            <a:fld id="{5B106E36-FD25-4E2D-B0AA-010F637433A0}" type="datetimeFigureOut">
              <a:rPr lang="ru-RU" smtClean="0"/>
              <a:pPr/>
              <a:t>09.07.2021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quarter" idx="4"/>
          </p:nvPr>
        </p:nvSpPr>
        <p:spPr>
          <a:xfrm>
            <a:off x="4371975" y="2362200"/>
            <a:ext cx="3657600" cy="38862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2" name="Текст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
        <p:nvSpPr>
          <p:cNvPr id="14" name="Текст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ru-RU" smtClean="0"/>
              <a:t>Образец текста</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6" name="Дата 5"/>
          <p:cNvSpPr>
            <a:spLocks noGrp="1"/>
          </p:cNvSpPr>
          <p:nvPr>
            <p:ph type="dt" sz="half" idx="10"/>
          </p:nvPr>
        </p:nvSpPr>
        <p:spPr/>
        <p:txBody>
          <a:bodyPr rtlCol="0"/>
          <a:lstStyle/>
          <a:p>
            <a:fld id="{5B106E36-FD25-4E2D-B0AA-010F637433A0}" type="datetimeFigureOut">
              <a:rPr lang="ru-RU" smtClean="0"/>
              <a:pPr/>
              <a:t>09.07.2021</a:t>
            </a:fld>
            <a:endParaRPr lang="ru-RU"/>
          </a:p>
        </p:txBody>
      </p:sp>
      <p:sp>
        <p:nvSpPr>
          <p:cNvPr id="7" name="Номер слайда 6"/>
          <p:cNvSpPr>
            <a:spLocks noGrp="1"/>
          </p:cNvSpPr>
          <p:nvPr>
            <p:ph type="sldNum" sz="quarter" idx="11"/>
          </p:nvPr>
        </p:nvSpPr>
        <p:spPr/>
        <p:txBody>
          <a:bodyPr rtlCol="0"/>
          <a:lstStyle/>
          <a:p>
            <a:fld id="{725C68B6-61C2-468F-89AB-4B9F7531AA68}" type="slidenum">
              <a:rPr lang="ru-RU" smtClean="0"/>
              <a:pPr/>
              <a:t>‹#›</a:t>
            </a:fld>
            <a:endParaRPr lang="ru-RU"/>
          </a:p>
        </p:txBody>
      </p:sp>
      <p:sp>
        <p:nvSpPr>
          <p:cNvPr id="8" name="Нижний колонтитул 7"/>
          <p:cNvSpPr>
            <a:spLocks noGrp="1"/>
          </p:cNvSpPr>
          <p:nvPr>
            <p:ph type="ftr" sz="quarter" idx="12"/>
          </p:nvPr>
        </p:nvSpPr>
        <p:spPr/>
        <p:txBody>
          <a:bodyPr rtlCol="0"/>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09.07.2021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ая соединительная линия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Заголовок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ru-RU" smtClean="0"/>
              <a:t>Образец заголовка</a:t>
            </a:r>
            <a:endParaRPr kumimoji="0" lang="en-US"/>
          </a:p>
        </p:txBody>
      </p:sp>
      <p:sp>
        <p:nvSpPr>
          <p:cNvPr id="3" name="Текст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8" name="Прямая соединительная линия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Прямая соединительная линия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Прямая соединительная линия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оугольник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Прямая соединительная линия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Овал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Содержимое 17"/>
          <p:cNvSpPr>
            <a:spLocks noGrp="1"/>
          </p:cNvSpPr>
          <p:nvPr>
            <p:ph sz="quarter" idx="1"/>
          </p:nvPr>
        </p:nvSpPr>
        <p:spPr>
          <a:xfrm>
            <a:off x="304800" y="274320"/>
            <a:ext cx="5638800" cy="6327648"/>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4"/>
          </p:nvPr>
        </p:nvSpPr>
        <p:spPr/>
        <p:txBody>
          <a:bodyPr rtlCol="0"/>
          <a:lstStyle/>
          <a:p>
            <a:fld id="{5B106E36-FD25-4E2D-B0AA-010F637433A0}" type="datetimeFigureOut">
              <a:rPr lang="ru-RU" smtClean="0"/>
              <a:pPr/>
              <a:t>09.07.2021</a:t>
            </a:fld>
            <a:endParaRPr lang="ru-RU"/>
          </a:p>
        </p:txBody>
      </p:sp>
      <p:sp>
        <p:nvSpPr>
          <p:cNvPr id="22" name="Номер слайда 21"/>
          <p:cNvSpPr>
            <a:spLocks noGrp="1"/>
          </p:cNvSpPr>
          <p:nvPr>
            <p:ph type="sldNum" sz="quarter" idx="15"/>
          </p:nvPr>
        </p:nvSpPr>
        <p:spPr/>
        <p:txBody>
          <a:bodyPr rtlCol="0"/>
          <a:lstStyle/>
          <a:p>
            <a:fld id="{725C68B6-61C2-468F-89AB-4B9F7531AA68}" type="slidenum">
              <a:rPr lang="ru-RU" smtClean="0"/>
              <a:pPr/>
              <a:t>‹#›</a:t>
            </a:fld>
            <a:endParaRPr lang="ru-RU"/>
          </a:p>
        </p:txBody>
      </p:sp>
      <p:sp>
        <p:nvSpPr>
          <p:cNvPr id="23" name="Нижний колонтитул 22"/>
          <p:cNvSpPr>
            <a:spLocks noGrp="1"/>
          </p:cNvSpPr>
          <p:nvPr>
            <p:ph type="ftr" sz="quarter" idx="16"/>
          </p:nvPr>
        </p:nvSpPr>
        <p:spPr/>
        <p:txBody>
          <a:bodyPr rtlCol="0"/>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9" name="Прямая соединительная линия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Овал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Заголовок 1"/>
          <p:cNvSpPr>
            <a:spLocks noGrp="1"/>
          </p:cNvSpPr>
          <p:nvPr>
            <p:ph type="title"/>
          </p:nvPr>
        </p:nvSpPr>
        <p:spPr>
          <a:xfrm rot="5400000">
            <a:off x="3350133" y="3200400"/>
            <a:ext cx="6309360" cy="457200"/>
          </a:xfrm>
        </p:spPr>
        <p:txBody>
          <a:bodyPr anchor="b"/>
          <a:lstStyle>
            <a:lvl1pPr algn="l">
              <a:buNone/>
              <a:defRPr sz="2000" b="1"/>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ru-RU" smtClean="0"/>
              <a:t>Вставка рисунка</a:t>
            </a:r>
            <a:endParaRPr kumimoji="0" lang="en-US" dirty="0"/>
          </a:p>
        </p:txBody>
      </p:sp>
      <p:sp>
        <p:nvSpPr>
          <p:cNvPr id="4" name="Текст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10" name="Прямая соединительная линия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Прямоугольник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Прямая соединительная линия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Прямая соединительная линия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Прямая соединительная линия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Дата 16"/>
          <p:cNvSpPr>
            <a:spLocks noGrp="1"/>
          </p:cNvSpPr>
          <p:nvPr>
            <p:ph type="dt" sz="half" idx="10"/>
          </p:nvPr>
        </p:nvSpPr>
        <p:spPr/>
        <p:txBody>
          <a:bodyPr rtlCol="0"/>
          <a:lstStyle/>
          <a:p>
            <a:fld id="{5B106E36-FD25-4E2D-B0AA-010F637433A0}" type="datetimeFigureOut">
              <a:rPr lang="ru-RU" smtClean="0"/>
              <a:pPr/>
              <a:t>09.07.2021</a:t>
            </a:fld>
            <a:endParaRPr lang="ru-RU"/>
          </a:p>
        </p:txBody>
      </p:sp>
      <p:sp>
        <p:nvSpPr>
          <p:cNvPr id="18" name="Номер слайда 17"/>
          <p:cNvSpPr>
            <a:spLocks noGrp="1"/>
          </p:cNvSpPr>
          <p:nvPr>
            <p:ph type="sldNum" sz="quarter" idx="11"/>
          </p:nvPr>
        </p:nvSpPr>
        <p:spPr/>
        <p:txBody>
          <a:bodyPr rtlCol="0"/>
          <a:lstStyle/>
          <a:p>
            <a:fld id="{725C68B6-61C2-468F-89AB-4B9F7531AA68}" type="slidenum">
              <a:rPr lang="ru-RU" smtClean="0"/>
              <a:pPr/>
              <a:t>‹#›</a:t>
            </a:fld>
            <a:endParaRPr lang="ru-RU"/>
          </a:p>
        </p:txBody>
      </p:sp>
      <p:sp>
        <p:nvSpPr>
          <p:cNvPr id="21" name="Нижний колонтитул 20"/>
          <p:cNvSpPr>
            <a:spLocks noGrp="1"/>
          </p:cNvSpPr>
          <p:nvPr>
            <p:ph type="ftr" sz="quarter" idx="12"/>
          </p:nvPr>
        </p:nvSpPr>
        <p:spPr/>
        <p:txBody>
          <a:bodyPr rtlCol="0"/>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6" name="Прямая соединительная линия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Заголовок 21"/>
          <p:cNvSpPr>
            <a:spLocks noGrp="1"/>
          </p:cNvSpPr>
          <p:nvPr>
            <p:ph type="title"/>
          </p:nvPr>
        </p:nvSpPr>
        <p:spPr>
          <a:xfrm>
            <a:off x="457200" y="274638"/>
            <a:ext cx="7467600" cy="1143000"/>
          </a:xfrm>
          <a:prstGeom prst="rect">
            <a:avLst/>
          </a:prstGeom>
        </p:spPr>
        <p:txBody>
          <a:bodyPr vert="horz" anchor="b">
            <a:normAutofit/>
          </a:bodyPr>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5B106E36-FD25-4E2D-B0AA-010F637433A0}" type="datetimeFigureOut">
              <a:rPr lang="ru-RU" smtClean="0"/>
              <a:pPr/>
              <a:t>09.07.2021</a:t>
            </a:fld>
            <a:endParaRPr lang="ru-RU"/>
          </a:p>
        </p:txBody>
      </p:sp>
      <p:sp>
        <p:nvSpPr>
          <p:cNvPr id="3" name="Нижний колонтитул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ru-RU"/>
          </a:p>
        </p:txBody>
      </p:sp>
      <p:sp>
        <p:nvSpPr>
          <p:cNvPr id="7" name="Прямая соединительная линия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Прямая соединительная линия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оугольник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Прямая соединительная линия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Овал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Номер слайда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0298" y="1071546"/>
            <a:ext cx="6172200" cy="2053590"/>
          </a:xfrm>
        </p:spPr>
        <p:txBody>
          <a:bodyPr>
            <a:normAutofit/>
          </a:bodyPr>
          <a:lstStyle/>
          <a:p>
            <a:r>
              <a:rPr lang="ru-RU" sz="6000" smtClean="0">
                <a:latin typeface="Times New Roman" pitchFamily="18" charset="0"/>
                <a:cs typeface="Times New Roman" pitchFamily="18" charset="0"/>
              </a:rPr>
              <a:t>           Венеция</a:t>
            </a:r>
            <a:endParaRPr lang="ru-RU" sz="6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0" y="4714884"/>
            <a:ext cx="9001156" cy="2000264"/>
          </a:xfrm>
        </p:spPr>
        <p:txBody>
          <a:bodyPr>
            <a:normAutofit fontScale="92500" lnSpcReduction="20000"/>
          </a:bodyPr>
          <a:lstStyle/>
          <a:p>
            <a:r>
              <a:rPr lang="ru-RU" b="0" dirty="0" smtClean="0">
                <a:solidFill>
                  <a:schemeClr val="tx1">
                    <a:lumMod val="95000"/>
                    <a:lumOff val="5000"/>
                  </a:schemeClr>
                </a:solidFill>
                <a:latin typeface="Times New Roman" pitchFamily="18" charset="0"/>
                <a:cs typeface="Times New Roman" pitchFamily="18" charset="0"/>
              </a:rPr>
              <a:t>Первоначально названный Палаццо Санта София, но теперь широко известный как </a:t>
            </a:r>
            <a:r>
              <a:rPr lang="ru-RU" b="0" dirty="0" err="1" smtClean="0">
                <a:solidFill>
                  <a:schemeClr val="tx1">
                    <a:lumMod val="95000"/>
                    <a:lumOff val="5000"/>
                  </a:schemeClr>
                </a:solidFill>
                <a:latin typeface="Times New Roman" pitchFamily="18" charset="0"/>
                <a:cs typeface="Times New Roman" pitchFamily="18" charset="0"/>
              </a:rPr>
              <a:t>Ка-д’Оро</a:t>
            </a:r>
            <a:r>
              <a:rPr lang="ru-RU" b="0" dirty="0" smtClean="0">
                <a:solidFill>
                  <a:schemeClr val="tx1">
                    <a:lumMod val="95000"/>
                    <a:lumOff val="5000"/>
                  </a:schemeClr>
                </a:solidFill>
                <a:latin typeface="Times New Roman" pitchFamily="18" charset="0"/>
                <a:cs typeface="Times New Roman" pitchFamily="18" charset="0"/>
              </a:rPr>
              <a:t>, этот дворец, расположенный на </a:t>
            </a:r>
            <a:r>
              <a:rPr lang="ru-RU" b="0" dirty="0" err="1" smtClean="0">
                <a:solidFill>
                  <a:schemeClr val="tx1">
                    <a:lumMod val="95000"/>
                    <a:lumOff val="5000"/>
                  </a:schemeClr>
                </a:solidFill>
                <a:latin typeface="Times New Roman" pitchFamily="18" charset="0"/>
                <a:cs typeface="Times New Roman" pitchFamily="18" charset="0"/>
              </a:rPr>
              <a:t>Гранд-канале</a:t>
            </a:r>
            <a:r>
              <a:rPr lang="ru-RU" b="0" dirty="0" smtClean="0">
                <a:solidFill>
                  <a:schemeClr val="tx1">
                    <a:lumMod val="95000"/>
                    <a:lumOff val="5000"/>
                  </a:schemeClr>
                </a:solidFill>
                <a:latin typeface="Times New Roman" pitchFamily="18" charset="0"/>
                <a:cs typeface="Times New Roman" pitchFamily="18" charset="0"/>
              </a:rPr>
              <a:t>, был построен в XV века по проекту архитекторов Джованни Бона и его сына </a:t>
            </a:r>
            <a:r>
              <a:rPr lang="ru-RU" b="0" dirty="0" err="1" smtClean="0">
                <a:solidFill>
                  <a:schemeClr val="tx1">
                    <a:lumMod val="95000"/>
                    <a:lumOff val="5000"/>
                  </a:schemeClr>
                </a:solidFill>
                <a:latin typeface="Times New Roman" pitchFamily="18" charset="0"/>
                <a:cs typeface="Times New Roman" pitchFamily="18" charset="0"/>
              </a:rPr>
              <a:t>Бартоломео</a:t>
            </a:r>
            <a:r>
              <a:rPr lang="ru-RU" b="0" dirty="0" smtClean="0">
                <a:solidFill>
                  <a:schemeClr val="tx1">
                    <a:lumMod val="95000"/>
                    <a:lumOff val="5000"/>
                  </a:schemeClr>
                </a:solidFill>
                <a:latin typeface="Times New Roman" pitchFamily="18" charset="0"/>
                <a:cs typeface="Times New Roman" pitchFamily="18" charset="0"/>
              </a:rPr>
              <a:t>. Когда-то </a:t>
            </a:r>
            <a:r>
              <a:rPr lang="ru-RU" b="0" dirty="0" err="1" smtClean="0">
                <a:solidFill>
                  <a:schemeClr val="tx1">
                    <a:lumMod val="95000"/>
                    <a:lumOff val="5000"/>
                  </a:schemeClr>
                </a:solidFill>
                <a:latin typeface="Times New Roman" pitchFamily="18" charset="0"/>
                <a:cs typeface="Times New Roman" pitchFamily="18" charset="0"/>
              </a:rPr>
              <a:t>бело-розовый</a:t>
            </a:r>
            <a:r>
              <a:rPr lang="ru-RU" b="0" dirty="0" smtClean="0">
                <a:solidFill>
                  <a:schemeClr val="tx1">
                    <a:lumMod val="95000"/>
                    <a:lumOff val="5000"/>
                  </a:schemeClr>
                </a:solidFill>
                <a:latin typeface="Times New Roman" pitchFamily="18" charset="0"/>
                <a:cs typeface="Times New Roman" pitchFamily="18" charset="0"/>
              </a:rPr>
              <a:t> фасад этого великолепного сооружения был украшен дорогим орнаментом, благодаря которому его прозвали «золотым домом». Украшений этих давно уже нет, но </a:t>
            </a:r>
            <a:r>
              <a:rPr lang="ru-RU" b="0" dirty="0" err="1" smtClean="0">
                <a:solidFill>
                  <a:schemeClr val="tx1">
                    <a:lumMod val="95000"/>
                    <a:lumOff val="5000"/>
                  </a:schemeClr>
                </a:solidFill>
                <a:latin typeface="Times New Roman" pitchFamily="18" charset="0"/>
                <a:cs typeface="Times New Roman" pitchFamily="18" charset="0"/>
              </a:rPr>
              <a:t>Ка-д’Оро</a:t>
            </a:r>
            <a:r>
              <a:rPr lang="ru-RU" b="0" dirty="0" smtClean="0">
                <a:solidFill>
                  <a:schemeClr val="tx1">
                    <a:lumMod val="95000"/>
                    <a:lumOff val="5000"/>
                  </a:schemeClr>
                </a:solidFill>
                <a:latin typeface="Times New Roman" pitchFamily="18" charset="0"/>
                <a:cs typeface="Times New Roman" pitchFamily="18" charset="0"/>
              </a:rPr>
              <a:t> по-прежнему считается настоящим сокровищем архитектуры и искусства. Сегодня в здании дворца располагается музей </a:t>
            </a:r>
            <a:r>
              <a:rPr lang="ru-RU" b="0" dirty="0" err="1" smtClean="0">
                <a:solidFill>
                  <a:schemeClr val="tx1">
                    <a:lumMod val="95000"/>
                    <a:lumOff val="5000"/>
                  </a:schemeClr>
                </a:solidFill>
                <a:latin typeface="Times New Roman" pitchFamily="18" charset="0"/>
                <a:cs typeface="Times New Roman" pitchFamily="18" charset="0"/>
              </a:rPr>
              <a:t>Франкетти</a:t>
            </a:r>
            <a:r>
              <a:rPr lang="ru-RU" b="0" dirty="0" smtClean="0">
                <a:solidFill>
                  <a:schemeClr val="tx1">
                    <a:lumMod val="95000"/>
                    <a:lumOff val="5000"/>
                  </a:schemeClr>
                </a:solidFill>
                <a:latin typeface="Times New Roman" pitchFamily="18" charset="0"/>
                <a:cs typeface="Times New Roman" pitchFamily="18" charset="0"/>
              </a:rPr>
              <a:t>, названный в честь человека, который подарил городу палаццо со всем его содержимым – картинами эпохи Возрождения, антиквариатом, скульптурами и керамикой.</a:t>
            </a:r>
            <a:endParaRPr lang="ru-RU" dirty="0">
              <a:solidFill>
                <a:schemeClr val="tx1">
                  <a:lumMod val="95000"/>
                  <a:lumOff val="5000"/>
                </a:schemeClr>
              </a:solidFill>
              <a:latin typeface="Times New Roman" pitchFamily="18" charset="0"/>
              <a:cs typeface="Times New Roman" pitchFamily="18" charset="0"/>
            </a:endParaRPr>
          </a:p>
        </p:txBody>
      </p:sp>
      <p:pic>
        <p:nvPicPr>
          <p:cNvPr id="4" name="Рисунок 3" descr="ca-dor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57290" y="0"/>
            <a:ext cx="6288592" cy="4710727"/>
          </a:xfrm>
          <a:prstGeom prst="rect">
            <a:avLst/>
          </a:prstGeom>
        </p:spPr>
      </p:pic>
      <p:sp>
        <p:nvSpPr>
          <p:cNvPr id="5" name="Прямоугольник 4"/>
          <p:cNvSpPr/>
          <p:nvPr/>
        </p:nvSpPr>
        <p:spPr>
          <a:xfrm>
            <a:off x="6215074" y="0"/>
            <a:ext cx="1357306" cy="369332"/>
          </a:xfrm>
          <a:prstGeom prst="rect">
            <a:avLst/>
          </a:prstGeom>
        </p:spPr>
        <p:txBody>
          <a:bodyPr wrap="square">
            <a:spAutoFit/>
          </a:bodyPr>
          <a:lstStyle/>
          <a:p>
            <a:r>
              <a:rPr lang="ru-RU" dirty="0" err="1" smtClean="0"/>
              <a:t>Ка-д’Оро</a:t>
            </a:r>
            <a:endParaRPr lang="ru-RU"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42844" y="4429132"/>
            <a:ext cx="8858312" cy="2286016"/>
          </a:xfrm>
        </p:spPr>
        <p:txBody>
          <a:bodyPr>
            <a:normAutofit/>
          </a:bodyPr>
          <a:lstStyle/>
          <a:p>
            <a:r>
              <a:rPr lang="ru-RU" b="0" dirty="0" err="1" smtClean="0">
                <a:solidFill>
                  <a:schemeClr val="tx1">
                    <a:lumMod val="95000"/>
                    <a:lumOff val="5000"/>
                  </a:schemeClr>
                </a:solidFill>
                <a:latin typeface="Times New Roman" pitchFamily="18" charset="0"/>
                <a:cs typeface="Times New Roman" pitchFamily="18" charset="0"/>
              </a:rPr>
              <a:t>Сан-Джорджо</a:t>
            </a:r>
            <a:r>
              <a:rPr lang="ru-RU" b="0" dirty="0" smtClean="0">
                <a:solidFill>
                  <a:schemeClr val="tx1">
                    <a:lumMod val="95000"/>
                    <a:lumOff val="5000"/>
                  </a:schemeClr>
                </a:solidFill>
                <a:latin typeface="Times New Roman" pitchFamily="18" charset="0"/>
                <a:cs typeface="Times New Roman" pitchFamily="18" charset="0"/>
              </a:rPr>
              <a:t> </a:t>
            </a:r>
            <a:r>
              <a:rPr lang="ru-RU" b="0" dirty="0" err="1" smtClean="0">
                <a:solidFill>
                  <a:schemeClr val="tx1">
                    <a:lumMod val="95000"/>
                    <a:lumOff val="5000"/>
                  </a:schemeClr>
                </a:solidFill>
                <a:latin typeface="Times New Roman" pitchFamily="18" charset="0"/>
                <a:cs typeface="Times New Roman" pitchFamily="18" charset="0"/>
              </a:rPr>
              <a:t>Маджоре</a:t>
            </a:r>
            <a:r>
              <a:rPr lang="ru-RU" b="0" dirty="0" smtClean="0">
                <a:solidFill>
                  <a:schemeClr val="tx1">
                    <a:lumMod val="95000"/>
                    <a:lumOff val="5000"/>
                  </a:schemeClr>
                </a:solidFill>
                <a:latin typeface="Times New Roman" pitchFamily="18" charset="0"/>
                <a:cs typeface="Times New Roman" pitchFamily="18" charset="0"/>
              </a:rPr>
              <a:t> – это небольшой остров, расположенный через лагуну от площади Сан-Марко. Известен он благодаря стоящему на нем одноименному собору XVI века, спроектированному великим архитектором эпохи Возрождения </a:t>
            </a:r>
            <a:r>
              <a:rPr lang="ru-RU" b="0" dirty="0" err="1" smtClean="0">
                <a:solidFill>
                  <a:schemeClr val="tx1">
                    <a:lumMod val="95000"/>
                    <a:lumOff val="5000"/>
                  </a:schemeClr>
                </a:solidFill>
                <a:latin typeface="Times New Roman" pitchFamily="18" charset="0"/>
                <a:cs typeface="Times New Roman" pitchFamily="18" charset="0"/>
              </a:rPr>
              <a:t>Андреа</a:t>
            </a:r>
            <a:r>
              <a:rPr lang="ru-RU" b="0" dirty="0" smtClean="0">
                <a:solidFill>
                  <a:schemeClr val="tx1">
                    <a:lumMod val="95000"/>
                    <a:lumOff val="5000"/>
                  </a:schemeClr>
                </a:solidFill>
                <a:latin typeface="Times New Roman" pitchFamily="18" charset="0"/>
                <a:cs typeface="Times New Roman" pitchFamily="18" charset="0"/>
              </a:rPr>
              <a:t> </a:t>
            </a:r>
            <a:r>
              <a:rPr lang="ru-RU" b="0" dirty="0" err="1" smtClean="0">
                <a:solidFill>
                  <a:schemeClr val="tx1">
                    <a:lumMod val="95000"/>
                    <a:lumOff val="5000"/>
                  </a:schemeClr>
                </a:solidFill>
                <a:latin typeface="Times New Roman" pitchFamily="18" charset="0"/>
                <a:cs typeface="Times New Roman" pitchFamily="18" charset="0"/>
              </a:rPr>
              <a:t>Палладио</a:t>
            </a:r>
            <a:r>
              <a:rPr lang="ru-RU" b="0" dirty="0" smtClean="0">
                <a:solidFill>
                  <a:schemeClr val="tx1">
                    <a:lumMod val="95000"/>
                    <a:lumOff val="5000"/>
                  </a:schemeClr>
                </a:solidFill>
                <a:latin typeface="Times New Roman" pitchFamily="18" charset="0"/>
                <a:cs typeface="Times New Roman" pitchFamily="18" charset="0"/>
              </a:rPr>
              <a:t>. Фасад церкви облицован белым мрамором, а ее открытый интерьер кажется легким и «свежим», поскольку лишен чрезмерного орнамента. Главный алтарь украшают две лучшие картины Тинторетто – «Тайная вечеря» и «Падение манны». Посетители собора могут подняться на колокольню, чтобы насладиться захватывающим видом на Венецию.</a:t>
            </a:r>
            <a:endParaRPr lang="ru-RU" dirty="0">
              <a:solidFill>
                <a:schemeClr val="tx1">
                  <a:lumMod val="95000"/>
                  <a:lumOff val="5000"/>
                </a:schemeClr>
              </a:solidFill>
              <a:latin typeface="Times New Roman" pitchFamily="18" charset="0"/>
              <a:cs typeface="Times New Roman" pitchFamily="18" charset="0"/>
            </a:endParaRPr>
          </a:p>
        </p:txBody>
      </p:sp>
      <p:pic>
        <p:nvPicPr>
          <p:cNvPr id="4" name="Рисунок 3" descr="san-giorgio-maggior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2976" y="0"/>
            <a:ext cx="6726395" cy="4500570"/>
          </a:xfrm>
          <a:prstGeom prst="rect">
            <a:avLst/>
          </a:prstGeom>
        </p:spPr>
      </p:pic>
      <p:sp>
        <p:nvSpPr>
          <p:cNvPr id="5" name="Прямоугольник 4"/>
          <p:cNvSpPr/>
          <p:nvPr/>
        </p:nvSpPr>
        <p:spPr>
          <a:xfrm>
            <a:off x="1142976" y="0"/>
            <a:ext cx="2857504" cy="369332"/>
          </a:xfrm>
          <a:prstGeom prst="rect">
            <a:avLst/>
          </a:prstGeom>
        </p:spPr>
        <p:txBody>
          <a:bodyPr wrap="square">
            <a:spAutoFit/>
          </a:bodyPr>
          <a:lstStyle/>
          <a:p>
            <a:r>
              <a:rPr lang="ru-RU" dirty="0" err="1" smtClean="0"/>
              <a:t>Сан-Джорджо</a:t>
            </a:r>
            <a:r>
              <a:rPr lang="ru-RU" dirty="0" smtClean="0"/>
              <a:t> </a:t>
            </a:r>
            <a:r>
              <a:rPr lang="ru-RU" dirty="0" err="1" smtClean="0"/>
              <a:t>Маджоре</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0" y="4500546"/>
            <a:ext cx="9144000" cy="2357454"/>
          </a:xfrm>
        </p:spPr>
        <p:txBody>
          <a:bodyPr>
            <a:normAutofit/>
          </a:bodyPr>
          <a:lstStyle/>
          <a:p>
            <a:r>
              <a:rPr lang="ru-RU" b="0" dirty="0" smtClean="0">
                <a:solidFill>
                  <a:schemeClr val="tx1">
                    <a:lumMod val="95000"/>
                    <a:lumOff val="5000"/>
                  </a:schemeClr>
                </a:solidFill>
                <a:latin typeface="Times New Roman" pitchFamily="18" charset="0"/>
                <a:cs typeface="Times New Roman" pitchFamily="18" charset="0"/>
              </a:rPr>
              <a:t>Построенный в 1600 году Мост Вздохов соединяет комнаты для допросов во Дворце дожей с Новой тюрьмой, расположенной напротив – через </a:t>
            </a:r>
            <a:r>
              <a:rPr lang="ru-RU" b="0" dirty="0" err="1" smtClean="0">
                <a:solidFill>
                  <a:schemeClr val="tx1">
                    <a:lumMod val="95000"/>
                    <a:lumOff val="5000"/>
                  </a:schemeClr>
                </a:solidFill>
                <a:latin typeface="Times New Roman" pitchFamily="18" charset="0"/>
                <a:cs typeface="Times New Roman" pitchFamily="18" charset="0"/>
              </a:rPr>
              <a:t>Рио-ди-Палаццо</a:t>
            </a:r>
            <a:r>
              <a:rPr lang="ru-RU" b="0" dirty="0" smtClean="0">
                <a:solidFill>
                  <a:schemeClr val="tx1">
                    <a:lumMod val="95000"/>
                    <a:lumOff val="5000"/>
                  </a:schemeClr>
                </a:solidFill>
                <a:latin typeface="Times New Roman" pitchFamily="18" charset="0"/>
                <a:cs typeface="Times New Roman" pitchFamily="18" charset="0"/>
              </a:rPr>
              <a:t>. Он был спроектирован Антонио </a:t>
            </a:r>
            <a:r>
              <a:rPr lang="ru-RU" b="0" dirty="0" err="1" smtClean="0">
                <a:solidFill>
                  <a:schemeClr val="tx1">
                    <a:lumMod val="95000"/>
                    <a:lumOff val="5000"/>
                  </a:schemeClr>
                </a:solidFill>
                <a:latin typeface="Times New Roman" pitchFamily="18" charset="0"/>
                <a:cs typeface="Times New Roman" pitchFamily="18" charset="0"/>
              </a:rPr>
              <a:t>Контино</a:t>
            </a:r>
            <a:r>
              <a:rPr lang="ru-RU" b="0" dirty="0" smtClean="0">
                <a:solidFill>
                  <a:schemeClr val="tx1">
                    <a:lumMod val="95000"/>
                    <a:lumOff val="5000"/>
                  </a:schemeClr>
                </a:solidFill>
                <a:latin typeface="Times New Roman" pitchFamily="18" charset="0"/>
                <a:cs typeface="Times New Roman" pitchFamily="18" charset="0"/>
              </a:rPr>
              <a:t>, чей дядя Антонио да </a:t>
            </a:r>
            <a:r>
              <a:rPr lang="ru-RU" b="0" dirty="0" err="1" smtClean="0">
                <a:solidFill>
                  <a:schemeClr val="tx1">
                    <a:lumMod val="95000"/>
                    <a:lumOff val="5000"/>
                  </a:schemeClr>
                </a:solidFill>
                <a:latin typeface="Times New Roman" pitchFamily="18" charset="0"/>
                <a:cs typeface="Times New Roman" pitchFamily="18" charset="0"/>
              </a:rPr>
              <a:t>Понте</a:t>
            </a:r>
            <a:r>
              <a:rPr lang="ru-RU" b="0" dirty="0" smtClean="0">
                <a:solidFill>
                  <a:schemeClr val="tx1">
                    <a:lumMod val="95000"/>
                    <a:lumOff val="5000"/>
                  </a:schemeClr>
                </a:solidFill>
                <a:latin typeface="Times New Roman" pitchFamily="18" charset="0"/>
                <a:cs typeface="Times New Roman" pitchFamily="18" charset="0"/>
              </a:rPr>
              <a:t> известен как главный архитектор моста </a:t>
            </a:r>
            <a:r>
              <a:rPr lang="ru-RU" b="0" dirty="0" err="1" smtClean="0">
                <a:solidFill>
                  <a:schemeClr val="tx1">
                    <a:lumMod val="95000"/>
                    <a:lumOff val="5000"/>
                  </a:schemeClr>
                </a:solidFill>
                <a:latin typeface="Times New Roman" pitchFamily="18" charset="0"/>
                <a:cs typeface="Times New Roman" pitchFamily="18" charset="0"/>
              </a:rPr>
              <a:t>Риальто</a:t>
            </a:r>
            <a:r>
              <a:rPr lang="ru-RU" b="0" dirty="0" smtClean="0">
                <a:solidFill>
                  <a:schemeClr val="tx1">
                    <a:lumMod val="95000"/>
                    <a:lumOff val="5000"/>
                  </a:schemeClr>
                </a:solidFill>
                <a:latin typeface="Times New Roman" pitchFamily="18" charset="0"/>
                <a:cs typeface="Times New Roman" pitchFamily="18" charset="0"/>
              </a:rPr>
              <a:t>. Согласно одной из версий, название моста исходит из предположения, что заключенные «вздохнут», бросив последний взгляд на красивую Венецию, когда будут двигаться по мосту к месту своей казни. В действительности, к тому времени, когда мост был построен, дни суммарных казней закончились, и камеры под крышей дворца были заняты в основном мелкими преступниками.</a:t>
            </a:r>
            <a:endParaRPr lang="ru-RU" dirty="0">
              <a:solidFill>
                <a:schemeClr val="tx1">
                  <a:lumMod val="95000"/>
                  <a:lumOff val="5000"/>
                </a:schemeClr>
              </a:solidFill>
              <a:latin typeface="Times New Roman" pitchFamily="18" charset="0"/>
              <a:cs typeface="Times New Roman" pitchFamily="18" charset="0"/>
            </a:endParaRPr>
          </a:p>
        </p:txBody>
      </p:sp>
      <p:pic>
        <p:nvPicPr>
          <p:cNvPr id="4" name="Рисунок 3" descr="bridge-of-sighs.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2976" y="0"/>
            <a:ext cx="6930135" cy="4617990"/>
          </a:xfrm>
          <a:prstGeom prst="rect">
            <a:avLst/>
          </a:prstGeom>
        </p:spPr>
      </p:pic>
      <p:sp>
        <p:nvSpPr>
          <p:cNvPr id="5" name="Прямоугольник 4"/>
          <p:cNvSpPr/>
          <p:nvPr/>
        </p:nvSpPr>
        <p:spPr>
          <a:xfrm>
            <a:off x="4286248" y="0"/>
            <a:ext cx="2000248" cy="369332"/>
          </a:xfrm>
          <a:prstGeom prst="rect">
            <a:avLst/>
          </a:prstGeom>
        </p:spPr>
        <p:txBody>
          <a:bodyPr wrap="square">
            <a:spAutoFit/>
          </a:bodyPr>
          <a:lstStyle/>
          <a:p>
            <a:r>
              <a:rPr lang="ru-RU" dirty="0" smtClean="0"/>
              <a:t>Мост Вздохов</a:t>
            </a:r>
            <a:endParaRPr lang="ru-RU"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0" y="4357694"/>
            <a:ext cx="9144000" cy="2357430"/>
          </a:xfrm>
        </p:spPr>
        <p:txBody>
          <a:bodyPr>
            <a:noAutofit/>
          </a:bodyPr>
          <a:lstStyle/>
          <a:p>
            <a:r>
              <a:rPr lang="ru-RU" b="0" dirty="0" err="1" smtClean="0">
                <a:solidFill>
                  <a:schemeClr val="tx1">
                    <a:lumMod val="95000"/>
                    <a:lumOff val="5000"/>
                  </a:schemeClr>
                </a:solidFill>
                <a:latin typeface="Times New Roman" pitchFamily="18" charset="0"/>
                <a:cs typeface="Times New Roman" pitchFamily="18" charset="0"/>
              </a:rPr>
              <a:t>Кампанила</a:t>
            </a:r>
            <a:r>
              <a:rPr lang="ru-RU" b="0" dirty="0" smtClean="0">
                <a:solidFill>
                  <a:schemeClr val="tx1">
                    <a:lumMod val="95000"/>
                    <a:lumOff val="5000"/>
                  </a:schemeClr>
                </a:solidFill>
                <a:latin typeface="Times New Roman" pitchFamily="18" charset="0"/>
                <a:cs typeface="Times New Roman" pitchFamily="18" charset="0"/>
              </a:rPr>
              <a:t> собора Сан-Марко, одна из самых узнаваемых достопримечательностей Венеции, расположена на знаменитой площади Святого Марка. Возвышаясь над землей на 99 метров, она является самым высоким сооружением в городе. Строительство колокольни было завершено в 912 году, хотя здание, которое мы видим сегодня, было возведено в 1912 году после внезапного обрушения первой постройки. Основание </a:t>
            </a:r>
            <a:r>
              <a:rPr lang="ru-RU" b="0" dirty="0" err="1" smtClean="0">
                <a:solidFill>
                  <a:schemeClr val="tx1">
                    <a:lumMod val="95000"/>
                    <a:lumOff val="5000"/>
                  </a:schemeClr>
                </a:solidFill>
                <a:latin typeface="Times New Roman" pitchFamily="18" charset="0"/>
                <a:cs typeface="Times New Roman" pitchFamily="18" charset="0"/>
              </a:rPr>
              <a:t>Кампанилы</a:t>
            </a:r>
            <a:r>
              <a:rPr lang="ru-RU" b="0" dirty="0" smtClean="0">
                <a:solidFill>
                  <a:schemeClr val="tx1">
                    <a:lumMod val="95000"/>
                    <a:lumOff val="5000"/>
                  </a:schemeClr>
                </a:solidFill>
                <a:latin typeface="Times New Roman" pitchFamily="18" charset="0"/>
                <a:cs typeface="Times New Roman" pitchFamily="18" charset="0"/>
              </a:rPr>
              <a:t> довольно просто, однако в верхней ее части есть интересные архитектурные элементы – прекрасные арки и красивая каменная кладка. Лифт доставит посетителей к расположенной наверху смотровой площадке, откуда открывается великолепный вид на Венецию и лагуну.</a:t>
            </a:r>
            <a:endParaRPr lang="ru-RU" dirty="0">
              <a:solidFill>
                <a:schemeClr val="tx1">
                  <a:lumMod val="95000"/>
                  <a:lumOff val="5000"/>
                </a:schemeClr>
              </a:solidFill>
              <a:latin typeface="Times New Roman" pitchFamily="18" charset="0"/>
              <a:cs typeface="Times New Roman" pitchFamily="18" charset="0"/>
            </a:endParaRPr>
          </a:p>
        </p:txBody>
      </p:sp>
      <p:pic>
        <p:nvPicPr>
          <p:cNvPr id="4" name="Рисунок 3" descr="campanil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28596" y="0"/>
            <a:ext cx="8215338" cy="4481093"/>
          </a:xfrm>
          <a:prstGeom prst="rect">
            <a:avLst/>
          </a:prstGeom>
        </p:spPr>
      </p:pic>
      <p:sp>
        <p:nvSpPr>
          <p:cNvPr id="5" name="Прямоугольник 4"/>
          <p:cNvSpPr/>
          <p:nvPr/>
        </p:nvSpPr>
        <p:spPr>
          <a:xfrm>
            <a:off x="5643570" y="0"/>
            <a:ext cx="3071818" cy="369332"/>
          </a:xfrm>
          <a:prstGeom prst="rect">
            <a:avLst/>
          </a:prstGeom>
        </p:spPr>
        <p:txBody>
          <a:bodyPr wrap="square">
            <a:spAutoFit/>
          </a:bodyPr>
          <a:lstStyle/>
          <a:p>
            <a:r>
              <a:rPr lang="ru-RU" dirty="0" err="1" smtClean="0"/>
              <a:t>Кампанила</a:t>
            </a:r>
            <a:r>
              <a:rPr lang="ru-RU" dirty="0" smtClean="0"/>
              <a:t> (Колокольня)</a:t>
            </a:r>
            <a:endParaRPr lang="ru-RU"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Текст 2"/>
          <p:cNvSpPr>
            <a:spLocks noGrp="1"/>
          </p:cNvSpPr>
          <p:nvPr>
            <p:ph type="body" idx="1"/>
          </p:nvPr>
        </p:nvSpPr>
        <p:spPr>
          <a:xfrm>
            <a:off x="0" y="4857760"/>
            <a:ext cx="9001156" cy="2143140"/>
          </a:xfrm>
        </p:spPr>
        <p:txBody>
          <a:bodyPr>
            <a:normAutofit lnSpcReduction="10000"/>
          </a:bodyPr>
          <a:lstStyle/>
          <a:p>
            <a:r>
              <a:rPr lang="ru-RU" b="0" dirty="0" err="1" smtClean="0">
                <a:solidFill>
                  <a:schemeClr val="tx1">
                    <a:lumMod val="95000"/>
                    <a:lumOff val="5000"/>
                  </a:schemeClr>
                </a:solidFill>
                <a:latin typeface="Times New Roman" pitchFamily="18" charset="0"/>
                <a:cs typeface="Times New Roman" pitchFamily="18" charset="0"/>
              </a:rPr>
              <a:t>Санта-Мария-Глориоза-деи-Фрари</a:t>
            </a:r>
            <a:r>
              <a:rPr lang="ru-RU" b="0" dirty="0" smtClean="0">
                <a:solidFill>
                  <a:schemeClr val="tx1">
                    <a:lumMod val="95000"/>
                    <a:lumOff val="5000"/>
                  </a:schemeClr>
                </a:solidFill>
                <a:latin typeface="Times New Roman" pitchFamily="18" charset="0"/>
                <a:cs typeface="Times New Roman" pitchFamily="18" charset="0"/>
              </a:rPr>
              <a:t>, чаще называемая просто </a:t>
            </a:r>
            <a:r>
              <a:rPr lang="ru-RU" b="0" dirty="0" err="1" smtClean="0">
                <a:solidFill>
                  <a:schemeClr val="tx1">
                    <a:lumMod val="95000"/>
                    <a:lumOff val="5000"/>
                  </a:schemeClr>
                </a:solidFill>
                <a:latin typeface="Times New Roman" pitchFamily="18" charset="0"/>
                <a:cs typeface="Times New Roman" pitchFamily="18" charset="0"/>
              </a:rPr>
              <a:t>Фрари</a:t>
            </a:r>
            <a:r>
              <a:rPr lang="ru-RU" b="0" dirty="0" smtClean="0">
                <a:solidFill>
                  <a:schemeClr val="tx1">
                    <a:lumMod val="95000"/>
                    <a:lumOff val="5000"/>
                  </a:schemeClr>
                </a:solidFill>
                <a:latin typeface="Times New Roman" pitchFamily="18" charset="0"/>
                <a:cs typeface="Times New Roman" pitchFamily="18" charset="0"/>
              </a:rPr>
              <a:t>, является одним из самых важных религиозных сооружений в Венеции. Этот расположенный в районе Сан-Поло собор из красного кирпича в готическом архитектурном стиле построен в 1338 году. Снаружи он довольно прост, а вот интерьер его поистине роскошен. Богато украшенные гробницы, вызывающие трепет картины и элегантные статуи делают собор достойным посещения. Помимо прочего здесь можно увидеть «Мадонну </a:t>
            </a:r>
            <a:r>
              <a:rPr lang="ru-RU" b="0" dirty="0" err="1" smtClean="0">
                <a:solidFill>
                  <a:schemeClr val="tx1">
                    <a:lumMod val="95000"/>
                    <a:lumOff val="5000"/>
                  </a:schemeClr>
                </a:solidFill>
                <a:latin typeface="Times New Roman" pitchFamily="18" charset="0"/>
                <a:cs typeface="Times New Roman" pitchFamily="18" charset="0"/>
              </a:rPr>
              <a:t>Пезаро</a:t>
            </a:r>
            <a:r>
              <a:rPr lang="ru-RU" b="0" dirty="0" smtClean="0">
                <a:solidFill>
                  <a:schemeClr val="tx1">
                    <a:lumMod val="95000"/>
                    <a:lumOff val="5000"/>
                  </a:schemeClr>
                </a:solidFill>
                <a:latin typeface="Times New Roman" pitchFamily="18" charset="0"/>
                <a:cs typeface="Times New Roman" pitchFamily="18" charset="0"/>
              </a:rPr>
              <a:t>» Тициана, статую «Святого </a:t>
            </a:r>
            <a:r>
              <a:rPr lang="ru-RU" b="0" dirty="0" err="1" smtClean="0">
                <a:solidFill>
                  <a:schemeClr val="tx1">
                    <a:lumMod val="95000"/>
                    <a:lumOff val="5000"/>
                  </a:schemeClr>
                </a:solidFill>
                <a:latin typeface="Times New Roman" pitchFamily="18" charset="0"/>
                <a:cs typeface="Times New Roman" pitchFamily="18" charset="0"/>
              </a:rPr>
              <a:t>Иеронима</a:t>
            </a:r>
            <a:r>
              <a:rPr lang="ru-RU" b="0" dirty="0" smtClean="0">
                <a:solidFill>
                  <a:schemeClr val="tx1">
                    <a:lumMod val="95000"/>
                    <a:lumOff val="5000"/>
                  </a:schemeClr>
                </a:solidFill>
                <a:latin typeface="Times New Roman" pitchFamily="18" charset="0"/>
                <a:cs typeface="Times New Roman" pitchFamily="18" charset="0"/>
              </a:rPr>
              <a:t>» работы </a:t>
            </a:r>
            <a:r>
              <a:rPr lang="ru-RU" b="0" dirty="0" err="1" smtClean="0">
                <a:solidFill>
                  <a:schemeClr val="tx1">
                    <a:lumMod val="95000"/>
                    <a:lumOff val="5000"/>
                  </a:schemeClr>
                </a:solidFill>
                <a:latin typeface="Times New Roman" pitchFamily="18" charset="0"/>
                <a:cs typeface="Times New Roman" pitchFamily="18" charset="0"/>
              </a:rPr>
              <a:t>Алессандро</a:t>
            </a:r>
            <a:r>
              <a:rPr lang="ru-RU" b="0" dirty="0" smtClean="0">
                <a:solidFill>
                  <a:schemeClr val="tx1">
                    <a:lumMod val="95000"/>
                    <a:lumOff val="5000"/>
                  </a:schemeClr>
                </a:solidFill>
                <a:latin typeface="Times New Roman" pitchFamily="18" charset="0"/>
                <a:cs typeface="Times New Roman" pitchFamily="18" charset="0"/>
              </a:rPr>
              <a:t> </a:t>
            </a:r>
            <a:r>
              <a:rPr lang="ru-RU" b="0" dirty="0" err="1" smtClean="0">
                <a:solidFill>
                  <a:schemeClr val="tx1">
                    <a:lumMod val="95000"/>
                    <a:lumOff val="5000"/>
                  </a:schemeClr>
                </a:solidFill>
                <a:latin typeface="Times New Roman" pitchFamily="18" charset="0"/>
                <a:cs typeface="Times New Roman" pitchFamily="18" charset="0"/>
              </a:rPr>
              <a:t>Витториа</a:t>
            </a:r>
            <a:r>
              <a:rPr lang="ru-RU" b="0" dirty="0" smtClean="0">
                <a:solidFill>
                  <a:schemeClr val="tx1">
                    <a:lumMod val="95000"/>
                    <a:lumOff val="5000"/>
                  </a:schemeClr>
                </a:solidFill>
                <a:latin typeface="Times New Roman" pitchFamily="18" charset="0"/>
                <a:cs typeface="Times New Roman" pitchFamily="18" charset="0"/>
              </a:rPr>
              <a:t> и потрясающее надгробие Антонио </a:t>
            </a:r>
            <a:r>
              <a:rPr lang="ru-RU" b="0" dirty="0" err="1" smtClean="0">
                <a:solidFill>
                  <a:schemeClr val="tx1">
                    <a:lumMod val="95000"/>
                    <a:lumOff val="5000"/>
                  </a:schemeClr>
                </a:solidFill>
                <a:latin typeface="Times New Roman" pitchFamily="18" charset="0"/>
                <a:cs typeface="Times New Roman" pitchFamily="18" charset="0"/>
              </a:rPr>
              <a:t>Канова</a:t>
            </a:r>
            <a:r>
              <a:rPr lang="ru-RU" b="0" dirty="0" smtClean="0">
                <a:solidFill>
                  <a:schemeClr val="tx1">
                    <a:lumMod val="95000"/>
                    <a:lumOff val="5000"/>
                  </a:schemeClr>
                </a:solidFill>
                <a:latin typeface="Times New Roman" pitchFamily="18" charset="0"/>
                <a:cs typeface="Times New Roman" pitchFamily="18" charset="0"/>
              </a:rPr>
              <a:t>.</a:t>
            </a:r>
            <a:endParaRPr lang="ru-RU" dirty="0">
              <a:solidFill>
                <a:schemeClr val="tx1">
                  <a:lumMod val="95000"/>
                  <a:lumOff val="5000"/>
                </a:schemeClr>
              </a:solidFill>
              <a:latin typeface="Times New Roman" pitchFamily="18" charset="0"/>
              <a:cs typeface="Times New Roman" pitchFamily="18" charset="0"/>
            </a:endParaRPr>
          </a:p>
        </p:txBody>
      </p:sp>
      <p:pic>
        <p:nvPicPr>
          <p:cNvPr id="4" name="Рисунок 3" descr="santa-maria-gloriosa-dei-frari.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4414" y="0"/>
            <a:ext cx="7222929" cy="4859061"/>
          </a:xfrm>
          <a:prstGeom prst="rect">
            <a:avLst/>
          </a:prstGeom>
        </p:spPr>
      </p:pic>
      <p:sp>
        <p:nvSpPr>
          <p:cNvPr id="5" name="Прямоугольник 4"/>
          <p:cNvSpPr/>
          <p:nvPr/>
        </p:nvSpPr>
        <p:spPr>
          <a:xfrm>
            <a:off x="1285852" y="0"/>
            <a:ext cx="4572000" cy="369332"/>
          </a:xfrm>
          <a:prstGeom prst="rect">
            <a:avLst/>
          </a:prstGeom>
        </p:spPr>
        <p:txBody>
          <a:bodyPr>
            <a:spAutoFit/>
          </a:bodyPr>
          <a:lstStyle/>
          <a:p>
            <a:r>
              <a:rPr lang="ru-RU" dirty="0" err="1" smtClean="0"/>
              <a:t>Санта-Мария-Глориоза-деи-Фрари</a:t>
            </a:r>
            <a:endParaRPr lang="ru-RU"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42844" y="4357694"/>
            <a:ext cx="8858312" cy="2357454"/>
          </a:xfrm>
        </p:spPr>
        <p:txBody>
          <a:bodyPr>
            <a:normAutofit/>
          </a:bodyPr>
          <a:lstStyle/>
          <a:p>
            <a:r>
              <a:rPr lang="ru-RU" b="0" dirty="0" smtClean="0">
                <a:solidFill>
                  <a:schemeClr val="tx1">
                    <a:lumMod val="95000"/>
                    <a:lumOff val="5000"/>
                  </a:schemeClr>
                </a:solidFill>
                <a:latin typeface="Times New Roman" pitchFamily="18" charset="0"/>
                <a:cs typeface="Times New Roman" pitchFamily="18" charset="0"/>
              </a:rPr>
              <a:t>«</a:t>
            </a:r>
            <a:r>
              <a:rPr lang="ru-RU" b="0" dirty="0" err="1" smtClean="0">
                <a:solidFill>
                  <a:schemeClr val="tx1">
                    <a:lumMod val="95000"/>
                    <a:lumOff val="5000"/>
                  </a:schemeClr>
                </a:solidFill>
                <a:latin typeface="Times New Roman" pitchFamily="18" charset="0"/>
                <a:cs typeface="Times New Roman" pitchFamily="18" charset="0"/>
              </a:rPr>
              <a:t>Ла</a:t>
            </a:r>
            <a:r>
              <a:rPr lang="ru-RU" b="0" dirty="0" smtClean="0">
                <a:solidFill>
                  <a:schemeClr val="tx1">
                    <a:lumMod val="95000"/>
                    <a:lumOff val="5000"/>
                  </a:schemeClr>
                </a:solidFill>
                <a:latin typeface="Times New Roman" pitchFamily="18" charset="0"/>
                <a:cs typeface="Times New Roman" pitchFamily="18" charset="0"/>
              </a:rPr>
              <a:t> </a:t>
            </a:r>
            <a:r>
              <a:rPr lang="ru-RU" b="0" dirty="0" err="1" smtClean="0">
                <a:solidFill>
                  <a:schemeClr val="tx1">
                    <a:lumMod val="95000"/>
                    <a:lumOff val="5000"/>
                  </a:schemeClr>
                </a:solidFill>
                <a:latin typeface="Times New Roman" pitchFamily="18" charset="0"/>
                <a:cs typeface="Times New Roman" pitchFamily="18" charset="0"/>
              </a:rPr>
              <a:t>Фениче</a:t>
            </a:r>
            <a:r>
              <a:rPr lang="ru-RU" b="0" dirty="0" smtClean="0">
                <a:solidFill>
                  <a:schemeClr val="tx1">
                    <a:lumMod val="95000"/>
                    <a:lumOff val="5000"/>
                  </a:schemeClr>
                </a:solidFill>
                <a:latin typeface="Times New Roman" pitchFamily="18" charset="0"/>
                <a:cs typeface="Times New Roman" pitchFamily="18" charset="0"/>
              </a:rPr>
              <a:t>», один из самых важных и известных оперных театров в мире, за свою историю трижды горел. Название театра, в переводе на русский означающее «Феникс», отдает дань уважения его способности восставать из пепла. Нынешнее здание было перестроено в 2004 году. Современный интерьер поражает своими замысловатыми мотивами и детализацией орнамента. </a:t>
            </a:r>
            <a:r>
              <a:rPr lang="ru-RU" b="0" dirty="0" err="1" smtClean="0">
                <a:solidFill>
                  <a:schemeClr val="tx1">
                    <a:lumMod val="95000"/>
                    <a:lumOff val="5000"/>
                  </a:schemeClr>
                </a:solidFill>
                <a:latin typeface="Times New Roman" pitchFamily="18" charset="0"/>
                <a:cs typeface="Times New Roman" pitchFamily="18" charset="0"/>
              </a:rPr>
              <a:t>La</a:t>
            </a:r>
            <a:r>
              <a:rPr lang="ru-RU" b="0" dirty="0" smtClean="0">
                <a:solidFill>
                  <a:schemeClr val="tx1">
                    <a:lumMod val="95000"/>
                    <a:lumOff val="5000"/>
                  </a:schemeClr>
                </a:solidFill>
                <a:latin typeface="Times New Roman" pitchFamily="18" charset="0"/>
                <a:cs typeface="Times New Roman" pitchFamily="18" charset="0"/>
              </a:rPr>
              <a:t> </a:t>
            </a:r>
            <a:r>
              <a:rPr lang="ru-RU" b="0" dirty="0" err="1" smtClean="0">
                <a:solidFill>
                  <a:schemeClr val="tx1">
                    <a:lumMod val="95000"/>
                    <a:lumOff val="5000"/>
                  </a:schemeClr>
                </a:solidFill>
                <a:latin typeface="Times New Roman" pitchFamily="18" charset="0"/>
                <a:cs typeface="Times New Roman" pitchFamily="18" charset="0"/>
              </a:rPr>
              <a:t>Fenice</a:t>
            </a:r>
            <a:r>
              <a:rPr lang="ru-RU" b="0" dirty="0" smtClean="0">
                <a:solidFill>
                  <a:schemeClr val="tx1">
                    <a:lumMod val="95000"/>
                    <a:lumOff val="5000"/>
                  </a:schemeClr>
                </a:solidFill>
                <a:latin typeface="Times New Roman" pitchFamily="18" charset="0"/>
                <a:cs typeface="Times New Roman" pitchFamily="18" charset="0"/>
              </a:rPr>
              <a:t> с его плотным календарем опер, концертов и балетов дает посетителям отличную возможность насладиться музыкальным искусством. Гостям Венеции обязательно стоит посетить эту сокровищницу мировой классики.</a:t>
            </a:r>
            <a:endParaRPr lang="ru-RU" dirty="0">
              <a:solidFill>
                <a:schemeClr val="tx1">
                  <a:lumMod val="95000"/>
                  <a:lumOff val="5000"/>
                </a:schemeClr>
              </a:solidFill>
              <a:latin typeface="Times New Roman" pitchFamily="18" charset="0"/>
              <a:cs typeface="Times New Roman" pitchFamily="18" charset="0"/>
            </a:endParaRPr>
          </a:p>
        </p:txBody>
      </p:sp>
      <p:pic>
        <p:nvPicPr>
          <p:cNvPr id="4" name="Рисунок 3" descr="teatro-la-fenic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14480" y="0"/>
            <a:ext cx="5866757" cy="4208065"/>
          </a:xfrm>
          <a:prstGeom prst="rect">
            <a:avLst/>
          </a:prstGeom>
        </p:spPr>
      </p:pic>
      <p:sp>
        <p:nvSpPr>
          <p:cNvPr id="5" name="Прямоугольник 4"/>
          <p:cNvSpPr/>
          <p:nvPr/>
        </p:nvSpPr>
        <p:spPr>
          <a:xfrm>
            <a:off x="6715124" y="0"/>
            <a:ext cx="2428876" cy="369332"/>
          </a:xfrm>
          <a:prstGeom prst="rect">
            <a:avLst/>
          </a:prstGeom>
        </p:spPr>
        <p:txBody>
          <a:bodyPr wrap="square">
            <a:spAutoFit/>
          </a:bodyPr>
          <a:lstStyle/>
          <a:p>
            <a:r>
              <a:rPr lang="ru-RU" dirty="0" smtClean="0"/>
              <a:t>Театр «</a:t>
            </a:r>
            <a:r>
              <a:rPr lang="ru-RU" dirty="0" err="1" smtClean="0"/>
              <a:t>Ла</a:t>
            </a:r>
            <a:r>
              <a:rPr lang="ru-RU" dirty="0" smtClean="0"/>
              <a:t> </a:t>
            </a:r>
            <a:r>
              <a:rPr lang="ru-RU" dirty="0" err="1" smtClean="0"/>
              <a:t>Фениче</a:t>
            </a:r>
            <a:r>
              <a:rPr lang="ru-RU" dirty="0" smtClean="0"/>
              <a:t>»</a:t>
            </a:r>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42844" y="4857760"/>
            <a:ext cx="8858312" cy="1857388"/>
          </a:xfrm>
        </p:spPr>
        <p:txBody>
          <a:bodyPr>
            <a:normAutofit/>
          </a:bodyPr>
          <a:lstStyle/>
          <a:p>
            <a:r>
              <a:rPr lang="ru-RU" b="0" dirty="0" smtClean="0">
                <a:solidFill>
                  <a:schemeClr val="tx1">
                    <a:lumMod val="95000"/>
                    <a:lumOff val="5000"/>
                  </a:schemeClr>
                </a:solidFill>
                <a:latin typeface="Times New Roman" pitchFamily="18" charset="0"/>
                <a:cs typeface="Times New Roman" pitchFamily="18" charset="0"/>
              </a:rPr>
              <a:t>Восхитительный </a:t>
            </a:r>
            <a:r>
              <a:rPr lang="ru-RU" b="0" dirty="0" err="1" smtClean="0">
                <a:solidFill>
                  <a:schemeClr val="tx1">
                    <a:lumMod val="95000"/>
                    <a:lumOff val="5000"/>
                  </a:schemeClr>
                </a:solidFill>
                <a:latin typeface="Times New Roman" pitchFamily="18" charset="0"/>
                <a:cs typeface="Times New Roman" pitchFamily="18" charset="0"/>
              </a:rPr>
              <a:t>Понте-дель-Академия</a:t>
            </a:r>
            <a:r>
              <a:rPr lang="ru-RU" b="0" dirty="0" smtClean="0">
                <a:solidFill>
                  <a:schemeClr val="tx1">
                    <a:lumMod val="95000"/>
                    <a:lumOff val="5000"/>
                  </a:schemeClr>
                </a:solidFill>
                <a:latin typeface="Times New Roman" pitchFamily="18" charset="0"/>
                <a:cs typeface="Times New Roman" pitchFamily="18" charset="0"/>
              </a:rPr>
              <a:t>, самый южный из четырех пешеходных мостов через Гранд-канал, был возведен в 1854 году. Сделанный из металла и дерева он выглядит очень необычно среди камня и мрамора, из которых построена практически вся Венеция. Более спокойный и безмятежный, чем другие мосты </a:t>
            </a:r>
            <a:r>
              <a:rPr lang="ru-RU" b="0" dirty="0" err="1" smtClean="0">
                <a:solidFill>
                  <a:schemeClr val="tx1">
                    <a:lumMod val="95000"/>
                    <a:lumOff val="5000"/>
                  </a:schemeClr>
                </a:solidFill>
                <a:latin typeface="Times New Roman" pitchFamily="18" charset="0"/>
                <a:cs typeface="Times New Roman" pitchFamily="18" charset="0"/>
              </a:rPr>
              <a:t>Гранд-канала</a:t>
            </a:r>
            <a:r>
              <a:rPr lang="ru-RU" b="0" dirty="0" smtClean="0">
                <a:solidFill>
                  <a:schemeClr val="tx1">
                    <a:lumMod val="95000"/>
                    <a:lumOff val="5000"/>
                  </a:schemeClr>
                </a:solidFill>
                <a:latin typeface="Times New Roman" pitchFamily="18" charset="0"/>
                <a:cs typeface="Times New Roman" pitchFamily="18" charset="0"/>
              </a:rPr>
              <a:t>, мост Академии привлекает влюбленных, которые оставляют на его перилах навесные «замки любви». С середины </a:t>
            </a:r>
            <a:r>
              <a:rPr lang="ru-RU" b="0" dirty="0" err="1" smtClean="0">
                <a:solidFill>
                  <a:schemeClr val="tx1">
                    <a:lumMod val="95000"/>
                    <a:lumOff val="5000"/>
                  </a:schemeClr>
                </a:solidFill>
                <a:latin typeface="Times New Roman" pitchFamily="18" charset="0"/>
                <a:cs typeface="Times New Roman" pitchFamily="18" charset="0"/>
              </a:rPr>
              <a:t>Понте-дель-Академии</a:t>
            </a:r>
            <a:r>
              <a:rPr lang="ru-RU" b="0" dirty="0" smtClean="0">
                <a:solidFill>
                  <a:schemeClr val="tx1">
                    <a:lumMod val="95000"/>
                    <a:lumOff val="5000"/>
                  </a:schemeClr>
                </a:solidFill>
                <a:latin typeface="Times New Roman" pitchFamily="18" charset="0"/>
                <a:cs typeface="Times New Roman" pitchFamily="18" charset="0"/>
              </a:rPr>
              <a:t> открываются прекрасные виды.</a:t>
            </a:r>
            <a:endParaRPr lang="ru-RU" dirty="0">
              <a:solidFill>
                <a:schemeClr val="tx1">
                  <a:lumMod val="95000"/>
                  <a:lumOff val="5000"/>
                </a:schemeClr>
              </a:solidFill>
              <a:latin typeface="Times New Roman" pitchFamily="18" charset="0"/>
              <a:cs typeface="Times New Roman" pitchFamily="18" charset="0"/>
            </a:endParaRPr>
          </a:p>
        </p:txBody>
      </p:sp>
      <p:pic>
        <p:nvPicPr>
          <p:cNvPr id="4" name="Рисунок 3" descr="ponte-dellaccademi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0100" y="0"/>
            <a:ext cx="7270116" cy="4857760"/>
          </a:xfrm>
          <a:prstGeom prst="rect">
            <a:avLst/>
          </a:prstGeom>
        </p:spPr>
      </p:pic>
      <p:sp>
        <p:nvSpPr>
          <p:cNvPr id="5" name="Прямоугольник 4"/>
          <p:cNvSpPr/>
          <p:nvPr/>
        </p:nvSpPr>
        <p:spPr>
          <a:xfrm>
            <a:off x="3714744" y="0"/>
            <a:ext cx="4572000" cy="369332"/>
          </a:xfrm>
          <a:prstGeom prst="rect">
            <a:avLst/>
          </a:prstGeom>
        </p:spPr>
        <p:txBody>
          <a:bodyPr>
            <a:spAutoFit/>
          </a:bodyPr>
          <a:lstStyle/>
          <a:p>
            <a:r>
              <a:rPr lang="ru-RU" dirty="0" err="1" smtClean="0"/>
              <a:t>Понте-дель-Академия</a:t>
            </a:r>
            <a:r>
              <a:rPr lang="ru-RU" dirty="0" smtClean="0"/>
              <a:t> (Мост Академии)</a:t>
            </a:r>
            <a:endParaRPr lang="ru-RU"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42844" y="4286256"/>
            <a:ext cx="8858312" cy="2428892"/>
          </a:xfrm>
        </p:spPr>
        <p:txBody>
          <a:bodyPr>
            <a:normAutofit fontScale="92500" lnSpcReduction="10000"/>
          </a:bodyPr>
          <a:lstStyle/>
          <a:p>
            <a:r>
              <a:rPr lang="ru-RU" b="0" dirty="0" smtClean="0">
                <a:solidFill>
                  <a:schemeClr val="tx1">
                    <a:lumMod val="95000"/>
                    <a:lumOff val="5000"/>
                  </a:schemeClr>
                </a:solidFill>
                <a:latin typeface="Times New Roman" pitchFamily="18" charset="0"/>
                <a:cs typeface="Times New Roman" pitchFamily="18" charset="0"/>
              </a:rPr>
              <a:t>Восхитительное здание </a:t>
            </a:r>
            <a:r>
              <a:rPr lang="ru-RU" b="0" dirty="0" err="1" smtClean="0">
                <a:solidFill>
                  <a:schemeClr val="tx1">
                    <a:lumMod val="95000"/>
                    <a:lumOff val="5000"/>
                  </a:schemeClr>
                </a:solidFill>
                <a:latin typeface="Times New Roman" pitchFamily="18" charset="0"/>
                <a:cs typeface="Times New Roman" pitchFamily="18" charset="0"/>
              </a:rPr>
              <a:t>Scuola</a:t>
            </a:r>
            <a:r>
              <a:rPr lang="ru-RU" b="0" dirty="0" smtClean="0">
                <a:solidFill>
                  <a:schemeClr val="tx1">
                    <a:lumMod val="95000"/>
                    <a:lumOff val="5000"/>
                  </a:schemeClr>
                </a:solidFill>
                <a:latin typeface="Times New Roman" pitchFamily="18" charset="0"/>
                <a:cs typeface="Times New Roman" pitchFamily="18" charset="0"/>
              </a:rPr>
              <a:t> </a:t>
            </a:r>
            <a:r>
              <a:rPr lang="ru-RU" b="0" dirty="0" err="1" smtClean="0">
                <a:solidFill>
                  <a:schemeClr val="tx1">
                    <a:lumMod val="95000"/>
                    <a:lumOff val="5000"/>
                  </a:schemeClr>
                </a:solidFill>
                <a:latin typeface="Times New Roman" pitchFamily="18" charset="0"/>
                <a:cs typeface="Times New Roman" pitchFamily="18" charset="0"/>
              </a:rPr>
              <a:t>Grande</a:t>
            </a:r>
            <a:r>
              <a:rPr lang="ru-RU" b="0" dirty="0" smtClean="0">
                <a:solidFill>
                  <a:schemeClr val="tx1">
                    <a:lumMod val="95000"/>
                    <a:lumOff val="5000"/>
                  </a:schemeClr>
                </a:solidFill>
                <a:latin typeface="Times New Roman" pitchFamily="18" charset="0"/>
                <a:cs typeface="Times New Roman" pitchFamily="18" charset="0"/>
              </a:rPr>
              <a:t> </a:t>
            </a:r>
            <a:r>
              <a:rPr lang="ru-RU" b="0" dirty="0" err="1" smtClean="0">
                <a:solidFill>
                  <a:schemeClr val="tx1">
                    <a:lumMod val="95000"/>
                    <a:lumOff val="5000"/>
                  </a:schemeClr>
                </a:solidFill>
                <a:latin typeface="Times New Roman" pitchFamily="18" charset="0"/>
                <a:cs typeface="Times New Roman" pitchFamily="18" charset="0"/>
              </a:rPr>
              <a:t>di</a:t>
            </a:r>
            <a:r>
              <a:rPr lang="ru-RU" b="0" dirty="0" smtClean="0">
                <a:solidFill>
                  <a:schemeClr val="tx1">
                    <a:lumMod val="95000"/>
                    <a:lumOff val="5000"/>
                  </a:schemeClr>
                </a:solidFill>
                <a:latin typeface="Times New Roman" pitchFamily="18" charset="0"/>
                <a:cs typeface="Times New Roman" pitchFamily="18" charset="0"/>
              </a:rPr>
              <a:t> </a:t>
            </a:r>
            <a:r>
              <a:rPr lang="ru-RU" b="0" dirty="0" err="1" smtClean="0">
                <a:solidFill>
                  <a:schemeClr val="tx1">
                    <a:lumMod val="95000"/>
                    <a:lumOff val="5000"/>
                  </a:schemeClr>
                </a:solidFill>
                <a:latin typeface="Times New Roman" pitchFamily="18" charset="0"/>
                <a:cs typeface="Times New Roman" pitchFamily="18" charset="0"/>
              </a:rPr>
              <a:t>San</a:t>
            </a:r>
            <a:r>
              <a:rPr lang="ru-RU" b="0" dirty="0" smtClean="0">
                <a:solidFill>
                  <a:schemeClr val="tx1">
                    <a:lumMod val="95000"/>
                    <a:lumOff val="5000"/>
                  </a:schemeClr>
                </a:solidFill>
                <a:latin typeface="Times New Roman" pitchFamily="18" charset="0"/>
                <a:cs typeface="Times New Roman" pitchFamily="18" charset="0"/>
              </a:rPr>
              <a:t> </a:t>
            </a:r>
            <a:r>
              <a:rPr lang="ru-RU" b="0" dirty="0" err="1" smtClean="0">
                <a:solidFill>
                  <a:schemeClr val="tx1">
                    <a:lumMod val="95000"/>
                    <a:lumOff val="5000"/>
                  </a:schemeClr>
                </a:solidFill>
                <a:latin typeface="Times New Roman" pitchFamily="18" charset="0"/>
                <a:cs typeface="Times New Roman" pitchFamily="18" charset="0"/>
              </a:rPr>
              <a:t>Rocco</a:t>
            </a:r>
            <a:r>
              <a:rPr lang="ru-RU" b="0" dirty="0" smtClean="0">
                <a:solidFill>
                  <a:schemeClr val="tx1">
                    <a:lumMod val="95000"/>
                    <a:lumOff val="5000"/>
                  </a:schemeClr>
                </a:solidFill>
                <a:latin typeface="Times New Roman" pitchFamily="18" charset="0"/>
                <a:cs typeface="Times New Roman" pitchFamily="18" charset="0"/>
              </a:rPr>
              <a:t>, строительство которого завершилось в 1560 году, с тех пор практически не претерпело каких-либо изменений и переделок. Посетители могут с благоговением обозревать исторические залы, где хранится множество замечательных работ кисти Тинторетто. Потрясающе красив </a:t>
            </a:r>
            <a:r>
              <a:rPr lang="ru-RU" b="0" dirty="0" err="1" smtClean="0">
                <a:solidFill>
                  <a:schemeClr val="tx1">
                    <a:lumMod val="95000"/>
                    <a:lumOff val="5000"/>
                  </a:schemeClr>
                </a:solidFill>
                <a:latin typeface="Times New Roman" pitchFamily="18" charset="0"/>
                <a:cs typeface="Times New Roman" pitchFamily="18" charset="0"/>
              </a:rPr>
              <a:t>Salone</a:t>
            </a:r>
            <a:r>
              <a:rPr lang="ru-RU" b="0" dirty="0" smtClean="0">
                <a:solidFill>
                  <a:schemeClr val="tx1">
                    <a:lumMod val="95000"/>
                    <a:lumOff val="5000"/>
                  </a:schemeClr>
                </a:solidFill>
                <a:latin typeface="Times New Roman" pitchFamily="18" charset="0"/>
                <a:cs typeface="Times New Roman" pitchFamily="18" charset="0"/>
              </a:rPr>
              <a:t> </a:t>
            </a:r>
            <a:r>
              <a:rPr lang="ru-RU" b="0" dirty="0" err="1" smtClean="0">
                <a:solidFill>
                  <a:schemeClr val="tx1">
                    <a:lumMod val="95000"/>
                    <a:lumOff val="5000"/>
                  </a:schemeClr>
                </a:solidFill>
                <a:latin typeface="Times New Roman" pitchFamily="18" charset="0"/>
                <a:cs typeface="Times New Roman" pitchFamily="18" charset="0"/>
              </a:rPr>
              <a:t>Maggiore</a:t>
            </a:r>
            <a:r>
              <a:rPr lang="ru-RU" b="0" dirty="0" smtClean="0">
                <a:solidFill>
                  <a:schemeClr val="tx1">
                    <a:lumMod val="95000"/>
                    <a:lumOff val="5000"/>
                  </a:schemeClr>
                </a:solidFill>
                <a:latin typeface="Times New Roman" pitchFamily="18" charset="0"/>
                <a:cs typeface="Times New Roman" pitchFamily="18" charset="0"/>
              </a:rPr>
              <a:t>, а шедевры </a:t>
            </a:r>
            <a:r>
              <a:rPr lang="ru-RU" b="0" dirty="0" err="1" smtClean="0">
                <a:solidFill>
                  <a:schemeClr val="tx1">
                    <a:lumMod val="95000"/>
                    <a:lumOff val="5000"/>
                  </a:schemeClr>
                </a:solidFill>
                <a:latin typeface="Times New Roman" pitchFamily="18" charset="0"/>
                <a:cs typeface="Times New Roman" pitchFamily="18" charset="0"/>
              </a:rPr>
              <a:t>Вечеллио</a:t>
            </a:r>
            <a:r>
              <a:rPr lang="ru-RU" b="0" dirty="0" smtClean="0">
                <a:solidFill>
                  <a:schemeClr val="tx1">
                    <a:lumMod val="95000"/>
                    <a:lumOff val="5000"/>
                  </a:schemeClr>
                </a:solidFill>
                <a:latin typeface="Times New Roman" pitchFamily="18" charset="0"/>
                <a:cs typeface="Times New Roman" pitchFamily="18" charset="0"/>
              </a:rPr>
              <a:t> Тициана и </a:t>
            </a:r>
            <a:r>
              <a:rPr lang="ru-RU" b="0" dirty="0" err="1" smtClean="0">
                <a:solidFill>
                  <a:schemeClr val="tx1">
                    <a:lumMod val="95000"/>
                    <a:lumOff val="5000"/>
                  </a:schemeClr>
                </a:solidFill>
                <a:latin typeface="Times New Roman" pitchFamily="18" charset="0"/>
                <a:cs typeface="Times New Roman" pitchFamily="18" charset="0"/>
              </a:rPr>
              <a:t>Якопо</a:t>
            </a:r>
            <a:r>
              <a:rPr lang="ru-RU" b="0" dirty="0" smtClean="0">
                <a:solidFill>
                  <a:schemeClr val="tx1">
                    <a:lumMod val="95000"/>
                    <a:lumOff val="5000"/>
                  </a:schemeClr>
                </a:solidFill>
                <a:latin typeface="Times New Roman" pitchFamily="18" charset="0"/>
                <a:cs typeface="Times New Roman" pitchFamily="18" charset="0"/>
              </a:rPr>
              <a:t> Пальма Младшего только добавляют ему великолепия. Здание было построено для размещения </a:t>
            </a:r>
            <a:r>
              <a:rPr lang="ru-RU" b="0" dirty="0" err="1" smtClean="0">
                <a:solidFill>
                  <a:schemeClr val="tx1">
                    <a:lumMod val="95000"/>
                    <a:lumOff val="5000"/>
                  </a:schemeClr>
                </a:solidFill>
                <a:latin typeface="Times New Roman" pitchFamily="18" charset="0"/>
                <a:cs typeface="Times New Roman" pitchFamily="18" charset="0"/>
              </a:rPr>
              <a:t>скуолы</a:t>
            </a:r>
            <a:r>
              <a:rPr lang="ru-RU" b="0" dirty="0" smtClean="0">
                <a:solidFill>
                  <a:schemeClr val="tx1">
                    <a:lumMod val="95000"/>
                    <a:lumOff val="5000"/>
                  </a:schemeClr>
                </a:solidFill>
                <a:latin typeface="Times New Roman" pitchFamily="18" charset="0"/>
                <a:cs typeface="Times New Roman" pitchFamily="18" charset="0"/>
              </a:rPr>
              <a:t> (братства) и названо в честь </a:t>
            </a:r>
            <a:r>
              <a:rPr lang="ru-RU" b="0" dirty="0" err="1" smtClean="0">
                <a:solidFill>
                  <a:schemeClr val="tx1">
                    <a:lumMod val="95000"/>
                    <a:lumOff val="5000"/>
                  </a:schemeClr>
                </a:solidFill>
                <a:latin typeface="Times New Roman" pitchFamily="18" charset="0"/>
                <a:cs typeface="Times New Roman" pitchFamily="18" charset="0"/>
              </a:rPr>
              <a:t>Сан-Рокко</a:t>
            </a:r>
            <a:r>
              <a:rPr lang="ru-RU" b="0" dirty="0" smtClean="0">
                <a:solidFill>
                  <a:schemeClr val="tx1">
                    <a:lumMod val="95000"/>
                    <a:lumOff val="5000"/>
                  </a:schemeClr>
                </a:solidFill>
                <a:latin typeface="Times New Roman" pitchFamily="18" charset="0"/>
                <a:cs typeface="Times New Roman" pitchFamily="18" charset="0"/>
              </a:rPr>
              <a:t>, католического святого, который, как поговаривали, защищал людей от чумы. Огромная популярность последнего привела к тому, что эта </a:t>
            </a:r>
            <a:r>
              <a:rPr lang="ru-RU" b="0" dirty="0" err="1" smtClean="0">
                <a:solidFill>
                  <a:schemeClr val="tx1">
                    <a:lumMod val="95000"/>
                    <a:lumOff val="5000"/>
                  </a:schemeClr>
                </a:solidFill>
                <a:latin typeface="Times New Roman" pitchFamily="18" charset="0"/>
                <a:cs typeface="Times New Roman" pitchFamily="18" charset="0"/>
              </a:rPr>
              <a:t>скуола</a:t>
            </a:r>
            <a:r>
              <a:rPr lang="ru-RU" b="0" dirty="0" smtClean="0">
                <a:solidFill>
                  <a:schemeClr val="tx1">
                    <a:lumMod val="95000"/>
                    <a:lumOff val="5000"/>
                  </a:schemeClr>
                </a:solidFill>
                <a:latin typeface="Times New Roman" pitchFamily="18" charset="0"/>
                <a:cs typeface="Times New Roman" pitchFamily="18" charset="0"/>
              </a:rPr>
              <a:t> стала самой богатой во всей Венеции, и это наглядно демонстрируется роскошной архитектурой сооружения и красивыми картинами, которые там хранятся.</a:t>
            </a:r>
            <a:endParaRPr lang="ru-RU" dirty="0">
              <a:solidFill>
                <a:schemeClr val="tx1">
                  <a:lumMod val="95000"/>
                  <a:lumOff val="5000"/>
                </a:schemeClr>
              </a:solidFill>
              <a:latin typeface="Times New Roman" pitchFamily="18" charset="0"/>
              <a:cs typeface="Times New Roman" pitchFamily="18" charset="0"/>
            </a:endParaRPr>
          </a:p>
        </p:txBody>
      </p:sp>
      <p:pic>
        <p:nvPicPr>
          <p:cNvPr id="4" name="Рисунок 3" descr="scuola-grande-di-san-rocc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71604" y="0"/>
            <a:ext cx="6394497" cy="4261060"/>
          </a:xfrm>
          <a:prstGeom prst="rect">
            <a:avLst/>
          </a:prstGeom>
        </p:spPr>
      </p:pic>
      <p:sp>
        <p:nvSpPr>
          <p:cNvPr id="5" name="Прямоугольник 4"/>
          <p:cNvSpPr/>
          <p:nvPr/>
        </p:nvSpPr>
        <p:spPr>
          <a:xfrm>
            <a:off x="6572264" y="0"/>
            <a:ext cx="2357438" cy="369332"/>
          </a:xfrm>
          <a:prstGeom prst="rect">
            <a:avLst/>
          </a:prstGeom>
        </p:spPr>
        <p:txBody>
          <a:bodyPr wrap="square">
            <a:spAutoFit/>
          </a:bodyPr>
          <a:lstStyle/>
          <a:p>
            <a:r>
              <a:rPr lang="ru-RU" dirty="0" err="1" smtClean="0"/>
              <a:t>Скуола</a:t>
            </a:r>
            <a:r>
              <a:rPr lang="ru-RU" dirty="0" smtClean="0"/>
              <a:t> </a:t>
            </a:r>
            <a:r>
              <a:rPr lang="ru-RU" dirty="0" err="1" smtClean="0"/>
              <a:t>Сан-Рокко</a:t>
            </a:r>
            <a:endParaRPr lang="ru-RU"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14282" y="4572008"/>
            <a:ext cx="8786874" cy="2143140"/>
          </a:xfrm>
        </p:spPr>
        <p:txBody>
          <a:bodyPr>
            <a:normAutofit fontScale="92500" lnSpcReduction="10000"/>
          </a:bodyPr>
          <a:lstStyle/>
          <a:p>
            <a:r>
              <a:rPr lang="ru-RU" b="0" dirty="0" smtClean="0">
                <a:solidFill>
                  <a:schemeClr val="tx1">
                    <a:lumMod val="95000"/>
                    <a:lumOff val="5000"/>
                  </a:schemeClr>
                </a:solidFill>
              </a:rPr>
              <a:t>Увлекательное для прогулок Венецианское гетто было основано в 1516 году, когда Венецианская республика ограничила место проживания евреев этой частью города. Это было первое гетто в истории. Слово «гетто» итальянского происхождения, но точного ответа на вопрос, что оно изначально означало – «улица» или «маленький город», лингвисты до сих пор дать не могут. В настоящее время в этой части города все еще чувствуется сильное еврейское присутствие. Здесь множество отличных еврейских ресторанчиков и пекарен, есть действующие синагоги, а также несколько исторических памятников.</a:t>
            </a:r>
            <a:endParaRPr lang="ru-RU" dirty="0">
              <a:solidFill>
                <a:schemeClr val="tx1">
                  <a:lumMod val="95000"/>
                  <a:lumOff val="5000"/>
                </a:schemeClr>
              </a:solidFill>
            </a:endParaRPr>
          </a:p>
        </p:txBody>
      </p:sp>
      <p:pic>
        <p:nvPicPr>
          <p:cNvPr id="4" name="Рисунок 3" descr="venetian-ghett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00166" y="0"/>
            <a:ext cx="6096010" cy="4572008"/>
          </a:xfrm>
          <a:prstGeom prst="rect">
            <a:avLst/>
          </a:prstGeom>
        </p:spPr>
      </p:pic>
      <p:sp>
        <p:nvSpPr>
          <p:cNvPr id="5" name="Прямоугольник 4"/>
          <p:cNvSpPr/>
          <p:nvPr/>
        </p:nvSpPr>
        <p:spPr>
          <a:xfrm>
            <a:off x="5072066" y="0"/>
            <a:ext cx="2571752" cy="369332"/>
          </a:xfrm>
          <a:prstGeom prst="rect">
            <a:avLst/>
          </a:prstGeom>
        </p:spPr>
        <p:txBody>
          <a:bodyPr wrap="square">
            <a:spAutoFit/>
          </a:bodyPr>
          <a:lstStyle/>
          <a:p>
            <a:r>
              <a:rPr lang="ru-RU" dirty="0" smtClean="0"/>
              <a:t>Венецианское гетто</a:t>
            </a:r>
            <a:endParaRPr lang="ru-RU"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42844" y="4214818"/>
            <a:ext cx="8858312" cy="2500330"/>
          </a:xfrm>
        </p:spPr>
        <p:txBody>
          <a:bodyPr>
            <a:normAutofit fontScale="92500"/>
          </a:bodyPr>
          <a:lstStyle/>
          <a:p>
            <a:r>
              <a:rPr lang="ru-RU" b="0" dirty="0" smtClean="0">
                <a:solidFill>
                  <a:schemeClr val="tx1">
                    <a:lumMod val="95000"/>
                    <a:lumOff val="5000"/>
                  </a:schemeClr>
                </a:solidFill>
                <a:latin typeface="Times New Roman" pitchFamily="18" charset="0"/>
                <a:cs typeface="Times New Roman" pitchFamily="18" charset="0"/>
              </a:rPr>
              <a:t>Отличный способ провести один день венецианских каникул – прогуляться по прекрасным галереям музея </a:t>
            </a:r>
            <a:r>
              <a:rPr lang="ru-RU" b="0" dirty="0" err="1" smtClean="0">
                <a:solidFill>
                  <a:schemeClr val="tx1">
                    <a:lumMod val="95000"/>
                    <a:lumOff val="5000"/>
                  </a:schemeClr>
                </a:solidFill>
                <a:latin typeface="Times New Roman" pitchFamily="18" charset="0"/>
                <a:cs typeface="Times New Roman" pitchFamily="18" charset="0"/>
              </a:rPr>
              <a:t>Коррер</a:t>
            </a:r>
            <a:r>
              <a:rPr lang="ru-RU" b="0" dirty="0" smtClean="0">
                <a:solidFill>
                  <a:schemeClr val="tx1">
                    <a:lumMod val="95000"/>
                    <a:lumOff val="5000"/>
                  </a:schemeClr>
                </a:solidFill>
                <a:latin typeface="Times New Roman" pitchFamily="18" charset="0"/>
                <a:cs typeface="Times New Roman" pitchFamily="18" charset="0"/>
              </a:rPr>
              <a:t>, расположенного на площади Сан-Марко. В стиле красивого здания, в котором он размещен, отчетливо просматриваются наполеоновские и </a:t>
            </a:r>
            <a:r>
              <a:rPr lang="ru-RU" b="0" dirty="0" err="1" smtClean="0">
                <a:solidFill>
                  <a:schemeClr val="tx1">
                    <a:lumMod val="95000"/>
                    <a:lumOff val="5000"/>
                  </a:schemeClr>
                </a:solidFill>
                <a:latin typeface="Times New Roman" pitchFamily="18" charset="0"/>
                <a:cs typeface="Times New Roman" pitchFamily="18" charset="0"/>
              </a:rPr>
              <a:t>габсбургские</a:t>
            </a:r>
            <a:r>
              <a:rPr lang="ru-RU" b="0" dirty="0" smtClean="0">
                <a:solidFill>
                  <a:schemeClr val="tx1">
                    <a:lumMod val="95000"/>
                    <a:lumOff val="5000"/>
                  </a:schemeClr>
                </a:solidFill>
                <a:latin typeface="Times New Roman" pitchFamily="18" charset="0"/>
                <a:cs typeface="Times New Roman" pitchFamily="18" charset="0"/>
              </a:rPr>
              <a:t> черты (это неудивительно, ведь обе династии когда-то управляли городом). Прекрасная коллекция музея посвящена искусству и истории Венеции. В его сокровищнице множество интересных экспонатов: здесь вы увидите карты, монеты и картины, а также воинские доспехи, деревянные модели судов и навигационные инструменты. Особый интерес вызывает украшенная множеством удивительных фресок Библиотека </a:t>
            </a:r>
            <a:r>
              <a:rPr lang="ru-RU" b="0" dirty="0" err="1" smtClean="0">
                <a:solidFill>
                  <a:schemeClr val="tx1">
                    <a:lumMod val="95000"/>
                    <a:lumOff val="5000"/>
                  </a:schemeClr>
                </a:solidFill>
                <a:latin typeface="Times New Roman" pitchFamily="18" charset="0"/>
                <a:cs typeface="Times New Roman" pitchFamily="18" charset="0"/>
              </a:rPr>
              <a:t>Марчиана</a:t>
            </a:r>
            <a:r>
              <a:rPr lang="ru-RU" b="0" dirty="0" smtClean="0">
                <a:solidFill>
                  <a:schemeClr val="tx1">
                    <a:lumMod val="95000"/>
                    <a:lumOff val="5000"/>
                  </a:schemeClr>
                </a:solidFill>
                <a:latin typeface="Times New Roman" pitchFamily="18" charset="0"/>
                <a:cs typeface="Times New Roman" pitchFamily="18" charset="0"/>
              </a:rPr>
              <a:t> (Национальная библиотека Святого Марка), которая тоже входит в состав музея.</a:t>
            </a:r>
            <a:endParaRPr lang="ru-RU" dirty="0">
              <a:solidFill>
                <a:schemeClr val="tx1">
                  <a:lumMod val="95000"/>
                  <a:lumOff val="5000"/>
                </a:schemeClr>
              </a:solidFill>
              <a:latin typeface="Times New Roman" pitchFamily="18" charset="0"/>
              <a:cs typeface="Times New Roman" pitchFamily="18" charset="0"/>
            </a:endParaRPr>
          </a:p>
        </p:txBody>
      </p:sp>
      <p:pic>
        <p:nvPicPr>
          <p:cNvPr id="4" name="Рисунок 3" descr="museo-correr.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857356" y="0"/>
            <a:ext cx="5802628" cy="4214818"/>
          </a:xfrm>
          <a:prstGeom prst="rect">
            <a:avLst/>
          </a:prstGeom>
        </p:spPr>
      </p:pic>
      <p:sp>
        <p:nvSpPr>
          <p:cNvPr id="5" name="Прямоугольник 4"/>
          <p:cNvSpPr/>
          <p:nvPr/>
        </p:nvSpPr>
        <p:spPr>
          <a:xfrm>
            <a:off x="0" y="0"/>
            <a:ext cx="1785934" cy="369332"/>
          </a:xfrm>
          <a:prstGeom prst="rect">
            <a:avLst/>
          </a:prstGeom>
        </p:spPr>
        <p:txBody>
          <a:bodyPr wrap="square">
            <a:spAutoFit/>
          </a:bodyPr>
          <a:lstStyle/>
          <a:p>
            <a:r>
              <a:rPr lang="ru-RU" dirty="0" smtClean="0"/>
              <a:t>Музей </a:t>
            </a:r>
            <a:r>
              <a:rPr lang="ru-RU" dirty="0" err="1" smtClean="0"/>
              <a:t>Коррер</a:t>
            </a:r>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14282" y="4857760"/>
            <a:ext cx="8715436" cy="1785950"/>
          </a:xfrm>
        </p:spPr>
        <p:txBody>
          <a:bodyPr>
            <a:normAutofit fontScale="77500" lnSpcReduction="20000"/>
          </a:bodyPr>
          <a:lstStyle/>
          <a:p>
            <a:r>
              <a:rPr lang="ru-RU" sz="2600" b="0" dirty="0" smtClean="0">
                <a:solidFill>
                  <a:schemeClr val="tx1"/>
                </a:solidFill>
                <a:latin typeface="Times New Roman" pitchFamily="18" charset="0"/>
                <a:cs typeface="Times New Roman" pitchFamily="18" charset="0"/>
              </a:rPr>
              <a:t>Венеция, построенная на 118 островах у северо-восточного побережья Италии, не похожа ни на один другой город Европы. Да что уж Европы… вы не найдете ничего подобного, даже если объедите весь мир. Город каналов, практически не изменившийся за последние 600 лет, больше похож на картинку из книжки, чем на современный мегаполис.</a:t>
            </a:r>
            <a:r>
              <a:rPr lang="ru-RU" sz="1900" dirty="0" smtClean="0">
                <a:latin typeface="Times New Roman" pitchFamily="18" charset="0"/>
                <a:cs typeface="Times New Roman" pitchFamily="18" charset="0"/>
              </a:rPr>
              <a:t/>
            </a:r>
            <a:br>
              <a:rPr lang="ru-RU" sz="1900" dirty="0" smtClean="0">
                <a:latin typeface="Times New Roman" pitchFamily="18" charset="0"/>
                <a:cs typeface="Times New Roman" pitchFamily="18" charset="0"/>
              </a:rPr>
            </a:br>
            <a:r>
              <a:rPr lang="ru-RU" dirty="0" smtClean="0"/>
              <a:t/>
            </a:r>
            <a:br>
              <a:rPr lang="ru-RU" dirty="0" smtClean="0"/>
            </a:br>
            <a:endParaRPr lang="ru-RU" dirty="0"/>
          </a:p>
        </p:txBody>
      </p:sp>
      <p:pic>
        <p:nvPicPr>
          <p:cNvPr id="4" name="Рисунок 3" descr="венеция.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1014" y="0"/>
            <a:ext cx="8905894" cy="4857760"/>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14282" y="4500570"/>
            <a:ext cx="8786874" cy="2214578"/>
          </a:xfrm>
        </p:spPr>
        <p:txBody>
          <a:bodyPr>
            <a:normAutofit fontScale="92500" lnSpcReduction="10000"/>
          </a:bodyPr>
          <a:lstStyle/>
          <a:p>
            <a:r>
              <a:rPr lang="ru-RU" b="0" dirty="0" err="1" smtClean="0">
                <a:solidFill>
                  <a:schemeClr val="tx1">
                    <a:lumMod val="95000"/>
                    <a:lumOff val="5000"/>
                  </a:schemeClr>
                </a:solidFill>
                <a:latin typeface="Times New Roman" pitchFamily="18" charset="0"/>
                <a:cs typeface="Times New Roman" pitchFamily="18" charset="0"/>
              </a:rPr>
              <a:t>Санти-Джованни-э-Паоло</a:t>
            </a:r>
            <a:r>
              <a:rPr lang="ru-RU" b="0" dirty="0" smtClean="0">
                <a:solidFill>
                  <a:schemeClr val="tx1">
                    <a:lumMod val="95000"/>
                    <a:lumOff val="5000"/>
                  </a:schemeClr>
                </a:solidFill>
                <a:latin typeface="Times New Roman" pitchFamily="18" charset="0"/>
                <a:cs typeface="Times New Roman" pitchFamily="18" charset="0"/>
              </a:rPr>
              <a:t> – один из самых больших соборов города: он заметен издалека, поскольку возвышается над окружающими его зданиями. Одновременно он еще и один из самых известных в Венеции: здесь похоронено 25 дожей, что свидетельствует о его важности. Эта церковь из красного кирпича, построенная в итальянском готическом стиле, довольно интересна с архитектурной точки зрения. Однако большинство людей приходит посмотреть на ее интерьер и на собранные здесь шедевры живописи и скульптуры. Не пропустите «Коронацию Богородицы» работы Чима да </a:t>
            </a:r>
            <a:r>
              <a:rPr lang="ru-RU" b="0" dirty="0" err="1" smtClean="0">
                <a:solidFill>
                  <a:schemeClr val="tx1">
                    <a:lumMod val="95000"/>
                    <a:lumOff val="5000"/>
                  </a:schemeClr>
                </a:solidFill>
                <a:latin typeface="Times New Roman" pitchFamily="18" charset="0"/>
                <a:cs typeface="Times New Roman" pitchFamily="18" charset="0"/>
              </a:rPr>
              <a:t>Конельяно</a:t>
            </a:r>
            <a:r>
              <a:rPr lang="ru-RU" b="0" dirty="0" smtClean="0">
                <a:solidFill>
                  <a:schemeClr val="tx1">
                    <a:lumMod val="95000"/>
                    <a:lumOff val="5000"/>
                  </a:schemeClr>
                </a:solidFill>
                <a:latin typeface="Times New Roman" pitchFamily="18" charset="0"/>
                <a:cs typeface="Times New Roman" pitchFamily="18" charset="0"/>
              </a:rPr>
              <a:t> и «Давида» от </a:t>
            </a:r>
            <a:r>
              <a:rPr lang="ru-RU" b="0" dirty="0" err="1" smtClean="0">
                <a:solidFill>
                  <a:schemeClr val="tx1">
                    <a:lumMod val="95000"/>
                    <a:lumOff val="5000"/>
                  </a:schemeClr>
                </a:solidFill>
                <a:latin typeface="Times New Roman" pitchFamily="18" charset="0"/>
                <a:cs typeface="Times New Roman" pitchFamily="18" charset="0"/>
              </a:rPr>
              <a:t>Алессандро</a:t>
            </a:r>
            <a:r>
              <a:rPr lang="ru-RU" b="0" dirty="0" smtClean="0">
                <a:solidFill>
                  <a:schemeClr val="tx1">
                    <a:lumMod val="95000"/>
                    <a:lumOff val="5000"/>
                  </a:schemeClr>
                </a:solidFill>
                <a:latin typeface="Times New Roman" pitchFamily="18" charset="0"/>
                <a:cs typeface="Times New Roman" pitchFamily="18" charset="0"/>
              </a:rPr>
              <a:t> </a:t>
            </a:r>
            <a:r>
              <a:rPr lang="ru-RU" b="0" dirty="0" err="1" smtClean="0">
                <a:solidFill>
                  <a:schemeClr val="tx1">
                    <a:lumMod val="95000"/>
                    <a:lumOff val="5000"/>
                  </a:schemeClr>
                </a:solidFill>
                <a:latin typeface="Times New Roman" pitchFamily="18" charset="0"/>
                <a:cs typeface="Times New Roman" pitchFamily="18" charset="0"/>
              </a:rPr>
              <a:t>Виттория</a:t>
            </a:r>
            <a:r>
              <a:rPr lang="ru-RU" b="0" dirty="0" smtClean="0">
                <a:solidFill>
                  <a:schemeClr val="tx1">
                    <a:lumMod val="95000"/>
                    <a:lumOff val="5000"/>
                  </a:schemeClr>
                </a:solidFill>
                <a:latin typeface="Times New Roman" pitchFamily="18" charset="0"/>
                <a:cs typeface="Times New Roman" pitchFamily="18" charset="0"/>
              </a:rPr>
              <a:t>. Кроме того, в </a:t>
            </a:r>
            <a:r>
              <a:rPr lang="ru-RU" b="0" dirty="0" err="1" smtClean="0">
                <a:solidFill>
                  <a:schemeClr val="tx1">
                    <a:lumMod val="95000"/>
                    <a:lumOff val="5000"/>
                  </a:schemeClr>
                </a:solidFill>
                <a:latin typeface="Times New Roman" pitchFamily="18" charset="0"/>
                <a:cs typeface="Times New Roman" pitchFamily="18" charset="0"/>
              </a:rPr>
              <a:t>Санти-Джованни-э-Паоло</a:t>
            </a:r>
            <a:r>
              <a:rPr lang="ru-RU" b="0" dirty="0" smtClean="0">
                <a:solidFill>
                  <a:schemeClr val="tx1">
                    <a:lumMod val="95000"/>
                    <a:lumOff val="5000"/>
                  </a:schemeClr>
                </a:solidFill>
                <a:latin typeface="Times New Roman" pitchFamily="18" charset="0"/>
                <a:cs typeface="Times New Roman" pitchFamily="18" charset="0"/>
              </a:rPr>
              <a:t> представлено множество изысканных гробниц и памятников бывшим дожам.</a:t>
            </a:r>
            <a:endParaRPr lang="ru-RU" dirty="0">
              <a:solidFill>
                <a:schemeClr val="tx1">
                  <a:lumMod val="95000"/>
                  <a:lumOff val="5000"/>
                </a:schemeClr>
              </a:solidFill>
              <a:latin typeface="Times New Roman" pitchFamily="18" charset="0"/>
              <a:cs typeface="Times New Roman" pitchFamily="18" charset="0"/>
            </a:endParaRPr>
          </a:p>
        </p:txBody>
      </p:sp>
      <p:pic>
        <p:nvPicPr>
          <p:cNvPr id="4" name="Рисунок 3" descr="santi-giovanni-e-paol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357290" y="0"/>
            <a:ext cx="6814143" cy="4559281"/>
          </a:xfrm>
          <a:prstGeom prst="rect">
            <a:avLst/>
          </a:prstGeom>
        </p:spPr>
      </p:pic>
      <p:sp>
        <p:nvSpPr>
          <p:cNvPr id="5" name="Прямоугольник 4"/>
          <p:cNvSpPr/>
          <p:nvPr/>
        </p:nvSpPr>
        <p:spPr>
          <a:xfrm>
            <a:off x="1285852" y="0"/>
            <a:ext cx="5857900" cy="646331"/>
          </a:xfrm>
          <a:prstGeom prst="rect">
            <a:avLst/>
          </a:prstGeom>
        </p:spPr>
        <p:txBody>
          <a:bodyPr wrap="square">
            <a:spAutoFit/>
          </a:bodyPr>
          <a:lstStyle/>
          <a:p>
            <a:r>
              <a:rPr lang="ru-RU" dirty="0" err="1" smtClean="0">
                <a:solidFill>
                  <a:schemeClr val="bg1">
                    <a:lumMod val="95000"/>
                  </a:schemeClr>
                </a:solidFill>
              </a:rPr>
              <a:t>Санти-Джованни-э-Паоло</a:t>
            </a:r>
            <a:r>
              <a:rPr lang="ru-RU" dirty="0" smtClean="0">
                <a:solidFill>
                  <a:schemeClr val="bg1">
                    <a:lumMod val="95000"/>
                  </a:schemeClr>
                </a:solidFill>
              </a:rPr>
              <a:t> (Собор святых Иоанна и Павла)</a:t>
            </a:r>
            <a:endParaRPr lang="ru-RU" dirty="0">
              <a:solidFill>
                <a:schemeClr val="bg1">
                  <a:lumMod val="95000"/>
                </a:schemeClr>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42844" y="4429132"/>
            <a:ext cx="8858312" cy="2286016"/>
          </a:xfrm>
        </p:spPr>
        <p:txBody>
          <a:bodyPr>
            <a:normAutofit fontScale="92500" lnSpcReduction="10000"/>
          </a:bodyPr>
          <a:lstStyle/>
          <a:p>
            <a:r>
              <a:rPr lang="ru-RU" b="0" dirty="0" smtClean="0">
                <a:solidFill>
                  <a:schemeClr val="tx1"/>
                </a:solidFill>
                <a:latin typeface="Times New Roman" pitchFamily="18" charset="0"/>
                <a:cs typeface="Times New Roman" pitchFamily="18" charset="0"/>
              </a:rPr>
              <a:t>Длинная и богатая история Венеции неразрывно связана с водой, на которой стоит город. Благосостояние и независимость Венецианской республики, напрямую связанные с ее коммерческой и военной мощью, зависели от способности строить корабли. Кузницей морской мощи города стал Венецианский Арсенал. Задолго до промышленной революции здесь умели производить корабли с поразительной скоростью. В конечном счете, именно Арсеналу Венеция обязана своим колоссальным богатством и красотой. Сегодня в качестве верфи Арсенал уже не используется. Зато к радости туристов на его территории есть несколько довольно интересных выставок. Да и простая прогулка по этому историческому месту будет увлекательной и подарит вам массу впечатлений</a:t>
            </a:r>
            <a:r>
              <a:rPr lang="ru-RU" b="0" dirty="0" smtClean="0"/>
              <a:t>.</a:t>
            </a:r>
            <a:endParaRPr lang="ru-RU" dirty="0"/>
          </a:p>
        </p:txBody>
      </p:sp>
      <p:pic>
        <p:nvPicPr>
          <p:cNvPr id="4" name="Рисунок 3" descr="venetian-arsenal.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4414" y="0"/>
            <a:ext cx="6619627" cy="4429132"/>
          </a:xfrm>
          <a:prstGeom prst="rect">
            <a:avLst/>
          </a:prstGeom>
        </p:spPr>
      </p:pic>
      <p:sp>
        <p:nvSpPr>
          <p:cNvPr id="5" name="Прямоугольник 4"/>
          <p:cNvSpPr/>
          <p:nvPr/>
        </p:nvSpPr>
        <p:spPr>
          <a:xfrm>
            <a:off x="1214414" y="0"/>
            <a:ext cx="4572000" cy="369332"/>
          </a:xfrm>
          <a:prstGeom prst="rect">
            <a:avLst/>
          </a:prstGeom>
        </p:spPr>
        <p:txBody>
          <a:bodyPr>
            <a:spAutoFit/>
          </a:bodyPr>
          <a:lstStyle/>
          <a:p>
            <a:r>
              <a:rPr lang="ru-RU" dirty="0" smtClean="0"/>
              <a:t>Венецианский Арсенал</a:t>
            </a:r>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714356"/>
            <a:ext cx="7315224" cy="2053590"/>
          </a:xfrm>
        </p:spPr>
        <p:txBody>
          <a:bodyPr>
            <a:normAutofit/>
          </a:bodyPr>
          <a:lstStyle/>
          <a:p>
            <a:r>
              <a:rPr lang="ru-RU" sz="4800" i="1" dirty="0" smtClean="0">
                <a:solidFill>
                  <a:schemeClr val="tx1"/>
                </a:solidFill>
                <a:latin typeface="Times New Roman" pitchFamily="18" charset="0"/>
                <a:cs typeface="Times New Roman" pitchFamily="18" charset="0"/>
              </a:rPr>
              <a:t>Спасибо за внимание!</a:t>
            </a:r>
            <a:endParaRPr lang="ru-RU" sz="4800" i="1" dirty="0">
              <a:solidFill>
                <a:schemeClr val="tx1"/>
              </a:solidFill>
              <a:latin typeface="Times New Roman" pitchFamily="18" charset="0"/>
              <a:cs typeface="Times New Roman"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5786454"/>
            <a:ext cx="9144000" cy="1071546"/>
          </a:xfrm>
        </p:spPr>
        <p:txBody>
          <a:bodyPr anchor="t" anchorCtr="0">
            <a:normAutofit fontScale="90000"/>
          </a:bodyPr>
          <a:lstStyle/>
          <a:p>
            <a:r>
              <a:rPr lang="ru-RU" sz="1800" dirty="0" smtClean="0">
                <a:solidFill>
                  <a:schemeClr val="tx1">
                    <a:lumMod val="95000"/>
                    <a:lumOff val="5000"/>
                  </a:schemeClr>
                </a:solidFill>
                <a:latin typeface="Times New Roman" pitchFamily="18" charset="0"/>
                <a:cs typeface="Times New Roman" pitchFamily="18" charset="0"/>
              </a:rPr>
              <a:t>Будучи единственной общественной площадью Венеции, </a:t>
            </a:r>
            <a:r>
              <a:rPr lang="ru-RU" sz="1800" dirty="0" err="1" smtClean="0">
                <a:solidFill>
                  <a:schemeClr val="tx1">
                    <a:lumMod val="95000"/>
                    <a:lumOff val="5000"/>
                  </a:schemeClr>
                </a:solidFill>
                <a:latin typeface="Times New Roman" pitchFamily="18" charset="0"/>
                <a:cs typeface="Times New Roman" pitchFamily="18" charset="0"/>
              </a:rPr>
              <a:t>Пьяцца</a:t>
            </a:r>
            <a:r>
              <a:rPr lang="ru-RU" sz="1800" dirty="0" smtClean="0">
                <a:solidFill>
                  <a:schemeClr val="tx1">
                    <a:lumMod val="95000"/>
                    <a:lumOff val="5000"/>
                  </a:schemeClr>
                </a:solidFill>
                <a:latin typeface="Times New Roman" pitchFamily="18" charset="0"/>
                <a:cs typeface="Times New Roman" pitchFamily="18" charset="0"/>
              </a:rPr>
              <a:t> Сан-Марко на протяжении веков была главным местом сбора горожан. Да и сегодня и жители города каналов, и его гости не обходят эту площадь стороной, ведь здесь множество замечательных кафе под открытым небом.</a:t>
            </a:r>
            <a:br>
              <a:rPr lang="ru-RU" sz="1800" dirty="0" smtClean="0">
                <a:solidFill>
                  <a:schemeClr val="tx1">
                    <a:lumMod val="95000"/>
                    <a:lumOff val="5000"/>
                  </a:schemeClr>
                </a:solidFill>
                <a:latin typeface="Times New Roman" pitchFamily="18" charset="0"/>
                <a:cs typeface="Times New Roman" pitchFamily="18" charset="0"/>
              </a:rPr>
            </a:br>
            <a:r>
              <a:rPr lang="ru-RU" sz="1200" dirty="0" smtClean="0"/>
              <a:t/>
            </a:r>
            <a:br>
              <a:rPr lang="ru-RU" sz="1200" dirty="0" smtClean="0"/>
            </a:br>
            <a:r>
              <a:rPr lang="ru-RU" sz="1200" dirty="0" smtClean="0"/>
              <a:t/>
            </a:r>
            <a:br>
              <a:rPr lang="ru-RU" sz="1200" dirty="0" smtClean="0"/>
            </a:br>
            <a:endParaRPr lang="ru-RU" sz="1200" b="0" dirty="0">
              <a:latin typeface="Times New Roman" pitchFamily="18" charset="0"/>
              <a:cs typeface="Times New Roman" pitchFamily="18" charset="0"/>
            </a:endParaRPr>
          </a:p>
        </p:txBody>
      </p:sp>
      <p:pic>
        <p:nvPicPr>
          <p:cNvPr id="4" name="Рисунок 3" descr="Площадь св. Марка.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71538" y="928670"/>
            <a:ext cx="7143800" cy="4779850"/>
          </a:xfrm>
          <a:prstGeom prst="rect">
            <a:avLst/>
          </a:prstGeom>
        </p:spPr>
      </p:pic>
      <p:sp>
        <p:nvSpPr>
          <p:cNvPr id="5" name="Прямоугольник 4"/>
          <p:cNvSpPr/>
          <p:nvPr/>
        </p:nvSpPr>
        <p:spPr>
          <a:xfrm>
            <a:off x="3214678" y="285728"/>
            <a:ext cx="4572000" cy="400110"/>
          </a:xfrm>
          <a:prstGeom prst="rect">
            <a:avLst/>
          </a:prstGeom>
        </p:spPr>
        <p:txBody>
          <a:bodyPr>
            <a:spAutoFit/>
          </a:bodyPr>
          <a:lstStyle/>
          <a:p>
            <a:r>
              <a:rPr lang="ru-RU" sz="2000" b="1" dirty="0" smtClean="0">
                <a:latin typeface="Times New Roman" pitchFamily="18" charset="0"/>
                <a:cs typeface="Times New Roman" pitchFamily="18" charset="0"/>
              </a:rPr>
              <a:t>Площадь Святого Марка</a:t>
            </a:r>
            <a:endParaRPr lang="ru-RU" sz="20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0" y="4500570"/>
            <a:ext cx="9001156" cy="2643206"/>
          </a:xfrm>
        </p:spPr>
        <p:txBody>
          <a:bodyPr>
            <a:normAutofit fontScale="85000" lnSpcReduction="10000"/>
          </a:bodyPr>
          <a:lstStyle/>
          <a:p>
            <a:r>
              <a:rPr lang="ru-RU" b="0" dirty="0" smtClean="0">
                <a:solidFill>
                  <a:schemeClr val="tx1"/>
                </a:solidFill>
              </a:rPr>
              <a:t>Устремляющаяся ввысь 30-этажная колокольня и приземистый собор позади нее, расположенные на площади Сан-Марко, являются двумя самыми популярными среди туристов достопримечательностями Венеции. Оба сооружения датируются IX веком, но на протяжении прошедших столетий они неоднократно реконструировались и украшались. Базилика Сан-Марко служит «витриной» богатства, накопленного Венецией в те времена, когда она была мощной военной державой. В дизайне собора уникальным образом сочетаются византийский и готический стили архитектуры. Большая часть его стен и сводов покрыта сложной средневековой мозаикой. За гробницей, в которой по преданию хранятся мощи Святого Марка, стоит алтарь </a:t>
            </a:r>
            <a:r>
              <a:rPr lang="ru-RU" b="0" dirty="0" err="1" smtClean="0">
                <a:solidFill>
                  <a:schemeClr val="tx1"/>
                </a:solidFill>
              </a:rPr>
              <a:t>Pala</a:t>
            </a:r>
            <a:r>
              <a:rPr lang="ru-RU" b="0" dirty="0" smtClean="0">
                <a:solidFill>
                  <a:schemeClr val="tx1"/>
                </a:solidFill>
              </a:rPr>
              <a:t> </a:t>
            </a:r>
            <a:r>
              <a:rPr lang="ru-RU" b="0" dirty="0" err="1" smtClean="0">
                <a:solidFill>
                  <a:schemeClr val="tx1"/>
                </a:solidFill>
              </a:rPr>
              <a:t>d’Oro</a:t>
            </a:r>
            <a:r>
              <a:rPr lang="ru-RU" b="0" dirty="0" smtClean="0">
                <a:solidFill>
                  <a:schemeClr val="tx1"/>
                </a:solidFill>
              </a:rPr>
              <a:t>. Сделанный из золота и украшенный драгоценными камнями он считается одним из лучших в мире произведений византийского искусства.</a:t>
            </a:r>
            <a:r>
              <a:rPr lang="ru-RU" dirty="0" smtClean="0">
                <a:solidFill>
                  <a:schemeClr val="tx1"/>
                </a:solidFill>
              </a:rPr>
              <a:t/>
            </a:r>
            <a:br>
              <a:rPr lang="ru-RU" dirty="0" smtClean="0">
                <a:solidFill>
                  <a:schemeClr val="tx1"/>
                </a:solidFill>
              </a:rPr>
            </a:br>
            <a:r>
              <a:rPr lang="ru-RU" dirty="0" smtClean="0"/>
              <a:t/>
            </a:r>
            <a:br>
              <a:rPr lang="ru-RU" dirty="0" smtClean="0"/>
            </a:br>
            <a:endParaRPr lang="ru-RU" dirty="0"/>
          </a:p>
        </p:txBody>
      </p:sp>
      <p:pic>
        <p:nvPicPr>
          <p:cNvPr id="4" name="Рисунок 3" descr="st.-marks-basilica.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71604" y="0"/>
            <a:ext cx="6730840" cy="4454592"/>
          </a:xfrm>
          <a:prstGeom prst="rect">
            <a:avLst/>
          </a:prstGeom>
        </p:spPr>
      </p:pic>
      <p:sp>
        <p:nvSpPr>
          <p:cNvPr id="5" name="Прямоугольник 4"/>
          <p:cNvSpPr/>
          <p:nvPr/>
        </p:nvSpPr>
        <p:spPr>
          <a:xfrm>
            <a:off x="0" y="0"/>
            <a:ext cx="5715024" cy="369332"/>
          </a:xfrm>
          <a:prstGeom prst="rect">
            <a:avLst/>
          </a:prstGeom>
        </p:spPr>
        <p:txBody>
          <a:bodyPr wrap="square">
            <a:spAutoFit/>
          </a:bodyPr>
          <a:lstStyle/>
          <a:p>
            <a:r>
              <a:rPr lang="ru-RU" dirty="0" smtClean="0"/>
              <a:t>Базилика Сан-Марко (Собор Святого Марка).</a:t>
            </a:r>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42844" y="4500570"/>
            <a:ext cx="9001156" cy="2357430"/>
          </a:xfrm>
        </p:spPr>
        <p:txBody>
          <a:bodyPr>
            <a:normAutofit lnSpcReduction="10000"/>
          </a:bodyPr>
          <a:lstStyle/>
          <a:p>
            <a:r>
              <a:rPr lang="ru-RU" b="0" dirty="0" smtClean="0">
                <a:solidFill>
                  <a:schemeClr val="tx1"/>
                </a:solidFill>
                <a:latin typeface="Times New Roman" pitchFamily="18" charset="0"/>
                <a:cs typeface="Times New Roman" pitchFamily="18" charset="0"/>
              </a:rPr>
              <a:t>Нет лучшего способа начать свое знакомство с Венецией, чем совершить водную прогулку на гондоле по </a:t>
            </a:r>
            <a:r>
              <a:rPr lang="ru-RU" b="0" dirty="0" err="1" smtClean="0">
                <a:solidFill>
                  <a:schemeClr val="tx1"/>
                </a:solidFill>
                <a:latin typeface="Times New Roman" pitchFamily="18" charset="0"/>
                <a:cs typeface="Times New Roman" pitchFamily="18" charset="0"/>
              </a:rPr>
              <a:t>Гранд-каналу</a:t>
            </a:r>
            <a:r>
              <a:rPr lang="ru-RU" b="0" dirty="0" smtClean="0">
                <a:solidFill>
                  <a:schemeClr val="tx1"/>
                </a:solidFill>
                <a:latin typeface="Times New Roman" pitchFamily="18" charset="0"/>
                <a:cs typeface="Times New Roman" pitchFamily="18" charset="0"/>
              </a:rPr>
              <a:t>. Водная магистраль города проходит через его центр – от собора Святого Марка до церкви </a:t>
            </a:r>
            <a:r>
              <a:rPr lang="ru-RU" b="0" dirty="0" err="1" smtClean="0">
                <a:solidFill>
                  <a:schemeClr val="tx1"/>
                </a:solidFill>
                <a:latin typeface="Times New Roman" pitchFamily="18" charset="0"/>
                <a:cs typeface="Times New Roman" pitchFamily="18" charset="0"/>
              </a:rPr>
              <a:t>Санта-Кьяра</a:t>
            </a:r>
            <a:r>
              <a:rPr lang="ru-RU" b="0" dirty="0" smtClean="0">
                <a:solidFill>
                  <a:schemeClr val="tx1"/>
                </a:solidFill>
                <a:latin typeface="Times New Roman" pitchFamily="18" charset="0"/>
                <a:cs typeface="Times New Roman" pitchFamily="18" charset="0"/>
              </a:rPr>
              <a:t>. Движение здесь очень интенсивное: в городе, где запрещены автомобили, основными видами транспорта стали гондолы, водные такси и общественные </a:t>
            </a:r>
            <a:r>
              <a:rPr lang="ru-RU" b="0" dirty="0" err="1" smtClean="0">
                <a:solidFill>
                  <a:schemeClr val="tx1"/>
                </a:solidFill>
                <a:latin typeface="Times New Roman" pitchFamily="18" charset="0"/>
                <a:cs typeface="Times New Roman" pitchFamily="18" charset="0"/>
              </a:rPr>
              <a:t>вапоретто</a:t>
            </a:r>
            <a:r>
              <a:rPr lang="ru-RU" b="0" dirty="0" smtClean="0">
                <a:solidFill>
                  <a:schemeClr val="tx1"/>
                </a:solidFill>
                <a:latin typeface="Times New Roman" pitchFamily="18" charset="0"/>
                <a:cs typeface="Times New Roman" pitchFamily="18" charset="0"/>
              </a:rPr>
              <a:t> (водные автобусы). Гранд-канал, по обеим сторонам которого расположены сооружения в романском, готическом и ренессансном стилях, пересекают четыре моста, самый известный из которых – мост </a:t>
            </a:r>
            <a:r>
              <a:rPr lang="ru-RU" b="0" dirty="0" err="1" smtClean="0">
                <a:solidFill>
                  <a:schemeClr val="tx1"/>
                </a:solidFill>
                <a:latin typeface="Times New Roman" pitchFamily="18" charset="0"/>
                <a:cs typeface="Times New Roman" pitchFamily="18" charset="0"/>
              </a:rPr>
              <a:t>Риальто</a:t>
            </a:r>
            <a:r>
              <a:rPr lang="ru-RU" b="0" dirty="0" smtClean="0">
                <a:solidFill>
                  <a:schemeClr val="tx1"/>
                </a:solidFill>
                <a:latin typeface="Times New Roman" pitchFamily="18" charset="0"/>
                <a:cs typeface="Times New Roman" pitchFamily="18" charset="0"/>
              </a:rPr>
              <a:t> XVI века. Лучшее время для катания на гондоле – раннее утро: в это время канал переливается золотым светом.</a:t>
            </a:r>
            <a:endParaRPr lang="ru-RU" dirty="0">
              <a:solidFill>
                <a:schemeClr val="tx1"/>
              </a:solidFill>
              <a:latin typeface="Times New Roman" pitchFamily="18" charset="0"/>
              <a:cs typeface="Times New Roman" pitchFamily="18" charset="0"/>
            </a:endParaRPr>
          </a:p>
        </p:txBody>
      </p:sp>
      <p:pic>
        <p:nvPicPr>
          <p:cNvPr id="4" name="Рисунок 3" descr="grand-canal.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42976" y="0"/>
            <a:ext cx="6820253" cy="4550969"/>
          </a:xfrm>
          <a:prstGeom prst="rect">
            <a:avLst/>
          </a:prstGeom>
        </p:spPr>
      </p:pic>
      <p:sp>
        <p:nvSpPr>
          <p:cNvPr id="5" name="Прямоугольник 4"/>
          <p:cNvSpPr/>
          <p:nvPr/>
        </p:nvSpPr>
        <p:spPr>
          <a:xfrm>
            <a:off x="7715272" y="0"/>
            <a:ext cx="1857356" cy="369332"/>
          </a:xfrm>
          <a:prstGeom prst="rect">
            <a:avLst/>
          </a:prstGeom>
        </p:spPr>
        <p:txBody>
          <a:bodyPr wrap="square">
            <a:spAutoFit/>
          </a:bodyPr>
          <a:lstStyle/>
          <a:p>
            <a:r>
              <a:rPr lang="ru-RU" dirty="0" smtClean="0"/>
              <a:t>Гранд-канал.</a:t>
            </a:r>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42844" y="4643446"/>
            <a:ext cx="8858312" cy="2214554"/>
          </a:xfrm>
        </p:spPr>
        <p:txBody>
          <a:bodyPr>
            <a:normAutofit/>
          </a:bodyPr>
          <a:lstStyle/>
          <a:p>
            <a:r>
              <a:rPr lang="ru-RU" b="0" dirty="0" smtClean="0">
                <a:solidFill>
                  <a:schemeClr val="tx1"/>
                </a:solidFill>
                <a:latin typeface="Times New Roman" pitchFamily="18" charset="0"/>
                <a:cs typeface="Times New Roman" pitchFamily="18" charset="0"/>
              </a:rPr>
              <a:t>В эпоху процветания Венецианской республики городом управляли дожи, которые по статусу были на одном уровне с королями Европы. Дворец дожей был не только резиденцией главы республики, но и административным центром города. Здание дворца было построено в два этапа. Восточное крыло, обращенное к </a:t>
            </a:r>
            <a:r>
              <a:rPr lang="ru-RU" b="0" dirty="0" err="1" smtClean="0">
                <a:solidFill>
                  <a:schemeClr val="tx1"/>
                </a:solidFill>
                <a:latin typeface="Times New Roman" pitchFamily="18" charset="0"/>
                <a:cs typeface="Times New Roman" pitchFamily="18" charset="0"/>
              </a:rPr>
              <a:t>Рио-ди-Палаццо</a:t>
            </a:r>
            <a:r>
              <a:rPr lang="ru-RU" b="0" dirty="0" smtClean="0">
                <a:solidFill>
                  <a:schemeClr val="tx1"/>
                </a:solidFill>
                <a:latin typeface="Times New Roman" pitchFamily="18" charset="0"/>
                <a:cs typeface="Times New Roman" pitchFamily="18" charset="0"/>
              </a:rPr>
              <a:t>, возведено в период между 1301 и 1340 годами. Строительство западного крыла, обращенного к площади Святого Марка, длилось 110 лет и было завершено в 1450 году.</a:t>
            </a:r>
            <a:endParaRPr lang="ru-RU" dirty="0">
              <a:solidFill>
                <a:schemeClr val="tx1"/>
              </a:solidFill>
              <a:latin typeface="Times New Roman" pitchFamily="18" charset="0"/>
              <a:cs typeface="Times New Roman" pitchFamily="18" charset="0"/>
            </a:endParaRPr>
          </a:p>
        </p:txBody>
      </p:sp>
      <p:pic>
        <p:nvPicPr>
          <p:cNvPr id="4" name="Рисунок 3" descr="doges-palac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4414" y="0"/>
            <a:ext cx="7051261" cy="4673063"/>
          </a:xfrm>
          <a:prstGeom prst="rect">
            <a:avLst/>
          </a:prstGeom>
        </p:spPr>
      </p:pic>
      <p:sp>
        <p:nvSpPr>
          <p:cNvPr id="5" name="Прямоугольник 4"/>
          <p:cNvSpPr/>
          <p:nvPr/>
        </p:nvSpPr>
        <p:spPr>
          <a:xfrm>
            <a:off x="1214414" y="0"/>
            <a:ext cx="1928810" cy="369332"/>
          </a:xfrm>
          <a:prstGeom prst="rect">
            <a:avLst/>
          </a:prstGeom>
        </p:spPr>
        <p:txBody>
          <a:bodyPr wrap="square">
            <a:spAutoFit/>
          </a:bodyPr>
          <a:lstStyle/>
          <a:p>
            <a:r>
              <a:rPr lang="ru-RU" dirty="0" smtClean="0"/>
              <a:t>Дворец дожей.</a:t>
            </a:r>
            <a:endParaRPr lang="ru-RU"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214282" y="4500570"/>
            <a:ext cx="8786874" cy="2143140"/>
          </a:xfrm>
        </p:spPr>
        <p:txBody>
          <a:bodyPr>
            <a:normAutofit/>
          </a:bodyPr>
          <a:lstStyle/>
          <a:p>
            <a:r>
              <a:rPr lang="ru-RU" b="0" dirty="0" smtClean="0">
                <a:solidFill>
                  <a:schemeClr val="tx1"/>
                </a:solidFill>
                <a:latin typeface="Times New Roman" pitchFamily="18" charset="0"/>
                <a:cs typeface="Times New Roman" pitchFamily="18" charset="0"/>
              </a:rPr>
              <a:t>Мост </a:t>
            </a:r>
            <a:r>
              <a:rPr lang="ru-RU" b="0" dirty="0" err="1" smtClean="0">
                <a:solidFill>
                  <a:schemeClr val="tx1"/>
                </a:solidFill>
                <a:latin typeface="Times New Roman" pitchFamily="18" charset="0"/>
                <a:cs typeface="Times New Roman" pitchFamily="18" charset="0"/>
              </a:rPr>
              <a:t>Риальто</a:t>
            </a:r>
            <a:r>
              <a:rPr lang="ru-RU" b="0" dirty="0" smtClean="0">
                <a:solidFill>
                  <a:schemeClr val="tx1"/>
                </a:solidFill>
                <a:latin typeface="Times New Roman" pitchFamily="18" charset="0"/>
                <a:cs typeface="Times New Roman" pitchFamily="18" charset="0"/>
              </a:rPr>
              <a:t> – один из четырех мостов через Гранд-канал. На протяжении нескольких столетий пересечь водную преграду пешком можно было только здесь. Однопролетный каменный мост, спроектированный Антонио да </a:t>
            </a:r>
            <a:r>
              <a:rPr lang="ru-RU" b="0" dirty="0" err="1" smtClean="0">
                <a:solidFill>
                  <a:schemeClr val="tx1"/>
                </a:solidFill>
                <a:latin typeface="Times New Roman" pitchFamily="18" charset="0"/>
                <a:cs typeface="Times New Roman" pitchFamily="18" charset="0"/>
              </a:rPr>
              <a:t>Понте</a:t>
            </a:r>
            <a:r>
              <a:rPr lang="ru-RU" b="0" dirty="0" smtClean="0">
                <a:solidFill>
                  <a:schemeClr val="tx1"/>
                </a:solidFill>
                <a:latin typeface="Times New Roman" pitchFamily="18" charset="0"/>
                <a:cs typeface="Times New Roman" pitchFamily="18" charset="0"/>
              </a:rPr>
              <a:t>, был построен в 1591 году в качестве замены деревянной переправе, которая рухнула в 1524 году. Конструкция моста по тем временам считалась настолько смелой, что некоторые архитекторы предсказывали скорый его обвал. Мост, бросивший вызов скептикам, сохранился до наших дней и стал одной из архитектурных икон Венеции.</a:t>
            </a:r>
            <a:endParaRPr lang="ru-RU" dirty="0">
              <a:solidFill>
                <a:schemeClr val="tx1"/>
              </a:solidFill>
              <a:latin typeface="Times New Roman" pitchFamily="18" charset="0"/>
              <a:cs typeface="Times New Roman" pitchFamily="18" charset="0"/>
            </a:endParaRPr>
          </a:p>
        </p:txBody>
      </p:sp>
      <p:pic>
        <p:nvPicPr>
          <p:cNvPr id="4" name="Рисунок 3" descr="rialto-bridg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42910" y="0"/>
            <a:ext cx="7933697" cy="4500570"/>
          </a:xfrm>
          <a:prstGeom prst="rect">
            <a:avLst/>
          </a:prstGeom>
        </p:spPr>
      </p:pic>
      <p:sp>
        <p:nvSpPr>
          <p:cNvPr id="5" name="Прямоугольник 4"/>
          <p:cNvSpPr/>
          <p:nvPr/>
        </p:nvSpPr>
        <p:spPr>
          <a:xfrm>
            <a:off x="1285852" y="0"/>
            <a:ext cx="1714496" cy="369332"/>
          </a:xfrm>
          <a:prstGeom prst="rect">
            <a:avLst/>
          </a:prstGeom>
        </p:spPr>
        <p:txBody>
          <a:bodyPr wrap="square">
            <a:spAutoFit/>
          </a:bodyPr>
          <a:lstStyle/>
          <a:p>
            <a:r>
              <a:rPr lang="ru-RU" dirty="0" smtClean="0">
                <a:solidFill>
                  <a:schemeClr val="bg1"/>
                </a:solidFill>
              </a:rPr>
              <a:t>Мост </a:t>
            </a:r>
            <a:r>
              <a:rPr lang="ru-RU" dirty="0" err="1" smtClean="0">
                <a:solidFill>
                  <a:schemeClr val="bg1"/>
                </a:solidFill>
              </a:rPr>
              <a:t>Риальто</a:t>
            </a:r>
            <a:endParaRPr lang="ru-RU" dirty="0">
              <a:solidFill>
                <a:schemeClr val="bg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142844" y="4214818"/>
            <a:ext cx="8858312" cy="2500330"/>
          </a:xfrm>
        </p:spPr>
        <p:txBody>
          <a:bodyPr>
            <a:noAutofit/>
          </a:bodyPr>
          <a:lstStyle/>
          <a:p>
            <a:r>
              <a:rPr lang="ru-RU" b="0" dirty="0" smtClean="0">
                <a:solidFill>
                  <a:schemeClr val="tx1">
                    <a:lumMod val="95000"/>
                    <a:lumOff val="5000"/>
                  </a:schemeClr>
                </a:solidFill>
                <a:latin typeface="Times New Roman" pitchFamily="18" charset="0"/>
                <a:cs typeface="Times New Roman" pitchFamily="18" charset="0"/>
              </a:rPr>
              <a:t>Ни одно из всех величественных палаццо, расположенных вдоль </a:t>
            </a:r>
            <a:r>
              <a:rPr lang="ru-RU" b="0" dirty="0" err="1" smtClean="0">
                <a:solidFill>
                  <a:schemeClr val="tx1">
                    <a:lumMod val="95000"/>
                    <a:lumOff val="5000"/>
                  </a:schemeClr>
                </a:solidFill>
                <a:latin typeface="Times New Roman" pitchFamily="18" charset="0"/>
                <a:cs typeface="Times New Roman" pitchFamily="18" charset="0"/>
              </a:rPr>
              <a:t>Гранд-канала</a:t>
            </a:r>
            <a:r>
              <a:rPr lang="ru-RU" b="0" dirty="0" smtClean="0">
                <a:solidFill>
                  <a:schemeClr val="tx1">
                    <a:lumMod val="95000"/>
                    <a:lumOff val="5000"/>
                  </a:schemeClr>
                </a:solidFill>
                <a:latin typeface="Times New Roman" pitchFamily="18" charset="0"/>
                <a:cs typeface="Times New Roman" pitchFamily="18" charset="0"/>
              </a:rPr>
              <a:t>, не иллюстрирует жизнь Венеции XVIII века лучше, чем </a:t>
            </a:r>
            <a:r>
              <a:rPr lang="ru-RU" b="0" dirty="0" err="1" smtClean="0">
                <a:solidFill>
                  <a:schemeClr val="tx1">
                    <a:lumMod val="95000"/>
                    <a:lumOff val="5000"/>
                  </a:schemeClr>
                </a:solidFill>
                <a:latin typeface="Times New Roman" pitchFamily="18" charset="0"/>
                <a:cs typeface="Times New Roman" pitchFamily="18" charset="0"/>
              </a:rPr>
              <a:t>Ка-Реццонико</a:t>
            </a:r>
            <a:r>
              <a:rPr lang="ru-RU" b="0" dirty="0" smtClean="0">
                <a:solidFill>
                  <a:schemeClr val="tx1">
                    <a:lumMod val="95000"/>
                    <a:lumOff val="5000"/>
                  </a:schemeClr>
                </a:solidFill>
                <a:latin typeface="Times New Roman" pitchFamily="18" charset="0"/>
                <a:cs typeface="Times New Roman" pitchFamily="18" charset="0"/>
              </a:rPr>
              <a:t>. Большой бальный зал дворца, использовавшийся в качестве декорации к фильму 2005 года «Казанова» с Хитом </a:t>
            </a:r>
            <a:r>
              <a:rPr lang="ru-RU" b="0" dirty="0" err="1" smtClean="0">
                <a:solidFill>
                  <a:schemeClr val="tx1">
                    <a:lumMod val="95000"/>
                    <a:lumOff val="5000"/>
                  </a:schemeClr>
                </a:solidFill>
                <a:latin typeface="Times New Roman" pitchFamily="18" charset="0"/>
                <a:cs typeface="Times New Roman" pitchFamily="18" charset="0"/>
              </a:rPr>
              <a:t>Леджером</a:t>
            </a:r>
            <a:r>
              <a:rPr lang="ru-RU" b="0" dirty="0" smtClean="0">
                <a:solidFill>
                  <a:schemeClr val="tx1">
                    <a:lumMod val="95000"/>
                    <a:lumOff val="5000"/>
                  </a:schemeClr>
                </a:solidFill>
                <a:latin typeface="Times New Roman" pitchFamily="18" charset="0"/>
                <a:cs typeface="Times New Roman" pitchFamily="18" charset="0"/>
              </a:rPr>
              <a:t> в главной роли, на протяжении более 200 лет был местом проведения балов местной знати. Одним из последних хозяев палаццо был английский поэт Роберт Браунинг. Сегодня здание открыто для публики – здесь располагается музей </a:t>
            </a:r>
            <a:r>
              <a:rPr lang="ru-RU" b="0" dirty="0" err="1" smtClean="0">
                <a:solidFill>
                  <a:schemeClr val="tx1">
                    <a:lumMod val="95000"/>
                    <a:lumOff val="5000"/>
                  </a:schemeClr>
                </a:solidFill>
                <a:latin typeface="Times New Roman" pitchFamily="18" charset="0"/>
                <a:cs typeface="Times New Roman" pitchFamily="18" charset="0"/>
              </a:rPr>
              <a:t>Дель-Сеттеченто</a:t>
            </a:r>
            <a:r>
              <a:rPr lang="ru-RU" b="0" dirty="0" smtClean="0">
                <a:solidFill>
                  <a:schemeClr val="tx1">
                    <a:lumMod val="95000"/>
                    <a:lumOff val="5000"/>
                  </a:schemeClr>
                </a:solidFill>
                <a:latin typeface="Times New Roman" pitchFamily="18" charset="0"/>
                <a:cs typeface="Times New Roman" pitchFamily="18" charset="0"/>
              </a:rPr>
              <a:t> (</a:t>
            </a:r>
            <a:r>
              <a:rPr lang="ru-RU" b="0" dirty="0" err="1" smtClean="0">
                <a:solidFill>
                  <a:schemeClr val="tx1">
                    <a:lumMod val="95000"/>
                    <a:lumOff val="5000"/>
                  </a:schemeClr>
                </a:solidFill>
                <a:latin typeface="Times New Roman" pitchFamily="18" charset="0"/>
                <a:cs typeface="Times New Roman" pitchFamily="18" charset="0"/>
              </a:rPr>
              <a:t>Museo</a:t>
            </a:r>
            <a:r>
              <a:rPr lang="ru-RU" b="0" dirty="0" smtClean="0">
                <a:solidFill>
                  <a:schemeClr val="tx1">
                    <a:lumMod val="95000"/>
                    <a:lumOff val="5000"/>
                  </a:schemeClr>
                </a:solidFill>
                <a:latin typeface="Times New Roman" pitchFamily="18" charset="0"/>
                <a:cs typeface="Times New Roman" pitchFamily="18" charset="0"/>
              </a:rPr>
              <a:t> </a:t>
            </a:r>
            <a:r>
              <a:rPr lang="ru-RU" b="0" dirty="0" err="1" smtClean="0">
                <a:solidFill>
                  <a:schemeClr val="tx1">
                    <a:lumMod val="95000"/>
                    <a:lumOff val="5000"/>
                  </a:schemeClr>
                </a:solidFill>
                <a:latin typeface="Times New Roman" pitchFamily="18" charset="0"/>
                <a:cs typeface="Times New Roman" pitchFamily="18" charset="0"/>
              </a:rPr>
              <a:t>del</a:t>
            </a:r>
            <a:r>
              <a:rPr lang="ru-RU" b="0" dirty="0" smtClean="0">
                <a:solidFill>
                  <a:schemeClr val="tx1">
                    <a:lumMod val="95000"/>
                    <a:lumOff val="5000"/>
                  </a:schemeClr>
                </a:solidFill>
                <a:latin typeface="Times New Roman" pitchFamily="18" charset="0"/>
                <a:cs typeface="Times New Roman" pitchFamily="18" charset="0"/>
              </a:rPr>
              <a:t> </a:t>
            </a:r>
            <a:r>
              <a:rPr lang="ru-RU" b="0" dirty="0" err="1" smtClean="0">
                <a:solidFill>
                  <a:schemeClr val="tx1">
                    <a:lumMod val="95000"/>
                    <a:lumOff val="5000"/>
                  </a:schemeClr>
                </a:solidFill>
                <a:latin typeface="Times New Roman" pitchFamily="18" charset="0"/>
                <a:cs typeface="Times New Roman" pitchFamily="18" charset="0"/>
              </a:rPr>
              <a:t>Settecento</a:t>
            </a:r>
            <a:r>
              <a:rPr lang="ru-RU" b="0" dirty="0" smtClean="0">
                <a:solidFill>
                  <a:schemeClr val="tx1">
                    <a:lumMod val="95000"/>
                    <a:lumOff val="5000"/>
                  </a:schemeClr>
                </a:solidFill>
                <a:latin typeface="Times New Roman" pitchFamily="18" charset="0"/>
                <a:cs typeface="Times New Roman" pitchFamily="18" charset="0"/>
              </a:rPr>
              <a:t>). Музей этот, несомненно, достоин посещения: многие из выставленных здесь картин – всего лишь репродукции, но сказочные потолочные фрески кисти Тьеполо самые что ни на есть подлинные.</a:t>
            </a:r>
            <a:endParaRPr lang="ru-RU" dirty="0">
              <a:solidFill>
                <a:schemeClr val="tx1">
                  <a:lumMod val="95000"/>
                  <a:lumOff val="5000"/>
                </a:schemeClr>
              </a:solidFill>
              <a:latin typeface="Times New Roman" pitchFamily="18" charset="0"/>
              <a:cs typeface="Times New Roman" pitchFamily="18" charset="0"/>
            </a:endParaRPr>
          </a:p>
        </p:txBody>
      </p:sp>
      <p:pic>
        <p:nvPicPr>
          <p:cNvPr id="4" name="Рисунок 3" descr="ca-rezzonico.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928662" y="0"/>
            <a:ext cx="7623720" cy="4283144"/>
          </a:xfrm>
          <a:prstGeom prst="rect">
            <a:avLst/>
          </a:prstGeom>
        </p:spPr>
      </p:pic>
      <p:sp>
        <p:nvSpPr>
          <p:cNvPr id="5" name="Прямоугольник 4"/>
          <p:cNvSpPr/>
          <p:nvPr/>
        </p:nvSpPr>
        <p:spPr>
          <a:xfrm>
            <a:off x="928662" y="0"/>
            <a:ext cx="2000248" cy="369332"/>
          </a:xfrm>
          <a:prstGeom prst="rect">
            <a:avLst/>
          </a:prstGeom>
        </p:spPr>
        <p:txBody>
          <a:bodyPr wrap="square">
            <a:spAutoFit/>
          </a:bodyPr>
          <a:lstStyle/>
          <a:p>
            <a:r>
              <a:rPr lang="ru-RU" dirty="0" err="1" smtClean="0"/>
              <a:t>Ка-Реццонико</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1"/>
          </p:nvPr>
        </p:nvSpPr>
        <p:spPr>
          <a:xfrm>
            <a:off x="0" y="4786322"/>
            <a:ext cx="9001156" cy="2071678"/>
          </a:xfrm>
        </p:spPr>
        <p:txBody>
          <a:bodyPr>
            <a:noAutofit/>
          </a:bodyPr>
          <a:lstStyle/>
          <a:p>
            <a:r>
              <a:rPr lang="ru-RU" b="0" dirty="0" smtClean="0">
                <a:solidFill>
                  <a:schemeClr val="tx1">
                    <a:lumMod val="95000"/>
                    <a:lumOff val="5000"/>
                  </a:schemeClr>
                </a:solidFill>
                <a:latin typeface="Times New Roman" pitchFamily="18" charset="0"/>
                <a:cs typeface="Times New Roman" pitchFamily="18" charset="0"/>
              </a:rPr>
              <a:t>Этот собор XVII века, обычно называемый просто </a:t>
            </a:r>
            <a:r>
              <a:rPr lang="ru-RU" b="0" dirty="0" err="1" smtClean="0">
                <a:solidFill>
                  <a:schemeClr val="tx1">
                    <a:lumMod val="95000"/>
                    <a:lumOff val="5000"/>
                  </a:schemeClr>
                </a:solidFill>
                <a:latin typeface="Times New Roman" pitchFamily="18" charset="0"/>
                <a:cs typeface="Times New Roman" pitchFamily="18" charset="0"/>
              </a:rPr>
              <a:t>La</a:t>
            </a:r>
            <a:r>
              <a:rPr lang="ru-RU" b="0" dirty="0" smtClean="0">
                <a:solidFill>
                  <a:schemeClr val="tx1">
                    <a:lumMod val="95000"/>
                    <a:lumOff val="5000"/>
                  </a:schemeClr>
                </a:solidFill>
                <a:latin typeface="Times New Roman" pitchFamily="18" charset="0"/>
                <a:cs typeface="Times New Roman" pitchFamily="18" charset="0"/>
              </a:rPr>
              <a:t> </a:t>
            </a:r>
            <a:r>
              <a:rPr lang="ru-RU" b="0" dirty="0" err="1" smtClean="0">
                <a:solidFill>
                  <a:schemeClr val="tx1">
                    <a:lumMod val="95000"/>
                    <a:lumOff val="5000"/>
                  </a:schemeClr>
                </a:solidFill>
                <a:latin typeface="Times New Roman" pitchFamily="18" charset="0"/>
                <a:cs typeface="Times New Roman" pitchFamily="18" charset="0"/>
              </a:rPr>
              <a:t>Salute</a:t>
            </a:r>
            <a:r>
              <a:rPr lang="ru-RU" b="0" dirty="0" smtClean="0">
                <a:solidFill>
                  <a:schemeClr val="tx1">
                    <a:lumMod val="95000"/>
                    <a:lumOff val="5000"/>
                  </a:schemeClr>
                </a:solidFill>
                <a:latin typeface="Times New Roman" pitchFamily="18" charset="0"/>
                <a:cs typeface="Times New Roman" pitchFamily="18" charset="0"/>
              </a:rPr>
              <a:t>, стоит в том месте, где Гранд-канал соединяется с Венецианской лагуной. Белокаменное здание с массивным куполом было построено как место поклонения Деве Марии в честь спасения города от чумы, унесшей жизни трети его населения. В дополнение к великолепной алтарной скульптуре, изображающей Богоматерь-целительницу, которая изгоняет демона Чумы из Венеции, здесь представлена обширная коллекция работ Тициана, в том числе потолочные росписи со сценами из Ветхого Завета.</a:t>
            </a:r>
            <a:endParaRPr lang="ru-RU" dirty="0">
              <a:solidFill>
                <a:schemeClr val="tx1">
                  <a:lumMod val="95000"/>
                  <a:lumOff val="5000"/>
                </a:schemeClr>
              </a:solidFill>
              <a:latin typeface="Times New Roman" pitchFamily="18" charset="0"/>
              <a:cs typeface="Times New Roman" pitchFamily="18" charset="0"/>
            </a:endParaRPr>
          </a:p>
        </p:txBody>
      </p:sp>
      <p:pic>
        <p:nvPicPr>
          <p:cNvPr id="4" name="Рисунок 3" descr="santa-maria-della-salute.jp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00100" y="0"/>
            <a:ext cx="7182748" cy="4786322"/>
          </a:xfrm>
          <a:prstGeom prst="rect">
            <a:avLst/>
          </a:prstGeom>
        </p:spPr>
      </p:pic>
      <p:sp>
        <p:nvSpPr>
          <p:cNvPr id="5" name="Прямоугольник 4"/>
          <p:cNvSpPr/>
          <p:nvPr/>
        </p:nvSpPr>
        <p:spPr>
          <a:xfrm>
            <a:off x="4572000" y="0"/>
            <a:ext cx="3643322" cy="369332"/>
          </a:xfrm>
          <a:prstGeom prst="rect">
            <a:avLst/>
          </a:prstGeom>
        </p:spPr>
        <p:txBody>
          <a:bodyPr wrap="square">
            <a:spAutoFit/>
          </a:bodyPr>
          <a:lstStyle/>
          <a:p>
            <a:r>
              <a:rPr lang="ru-RU" dirty="0" err="1" smtClean="0"/>
              <a:t>Санта-Мария-делла-Салюте</a:t>
            </a:r>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Эркер">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Эркер">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Эркер">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227</TotalTime>
  <Words>1928</Words>
  <Application>Microsoft Office PowerPoint</Application>
  <PresentationFormat>Экран (4:3)</PresentationFormat>
  <Paragraphs>41</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Эркер</vt:lpstr>
      <vt:lpstr>           Венеция</vt:lpstr>
      <vt:lpstr>Презентация PowerPoint</vt:lpstr>
      <vt:lpstr>Будучи единственной общественной площадью Венеции, Пьяцца Сан-Марко на протяжении веков была главным местом сбора горожан. Да и сегодня и жители города каналов, и его гости не обходят эту площадь стороной, ведь здесь множество замечательных кафе под открытым небом.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Венеция</dc:title>
  <dc:creator>1</dc:creator>
  <cp:lastModifiedBy>Ольга Сергеева</cp:lastModifiedBy>
  <cp:revision>48</cp:revision>
  <dcterms:created xsi:type="dcterms:W3CDTF">2021-06-09T08:50:14Z</dcterms:created>
  <dcterms:modified xsi:type="dcterms:W3CDTF">2021-07-09T09:51:04Z</dcterms:modified>
</cp:coreProperties>
</file>