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87" r:id="rId20"/>
    <p:sldId id="280" r:id="rId21"/>
    <p:sldId id="283" r:id="rId22"/>
    <p:sldId id="286" r:id="rId23"/>
    <p:sldId id="28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Краснодарский край</a:t>
            </a:r>
            <a:endParaRPr lang="ru-RU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46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07504" y="1412776"/>
            <a:ext cx="3384376" cy="2232248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8000" dirty="0" smtClean="0">
                <a:latin typeface="Arial Black" pitchFamily="34" charset="0"/>
                <a:ea typeface="+mj-ea"/>
                <a:cs typeface="+mj-cs"/>
              </a:rPr>
              <a:t>самый </a:t>
            </a:r>
            <a:r>
              <a:rPr lang="ru-RU" sz="8000" dirty="0">
                <a:latin typeface="Arial Black" pitchFamily="34" charset="0"/>
                <a:ea typeface="+mj-ea"/>
                <a:cs typeface="+mj-cs"/>
              </a:rPr>
              <a:t>крупный пресноводный водоем региона, находится недалеко от города Новороссийска. Спокойный, тихий уголок природы. На берегу расположен уютный парк, он идеально подходит для неспешных прогулок и позволяет насладится прекрасным видом на озеро и горы. </a:t>
            </a:r>
            <a:endParaRPr lang="ru-RU" sz="8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7724"/>
            <a:ext cx="3352800" cy="1252728"/>
          </a:xfrm>
        </p:spPr>
        <p:txBody>
          <a:bodyPr/>
          <a:lstStyle/>
          <a:p>
            <a:pPr algn="ctr"/>
            <a:r>
              <a:rPr lang="ru-RU" u="sng" dirty="0">
                <a:solidFill>
                  <a:srgbClr val="073E87"/>
                </a:solidFill>
                <a:latin typeface="Arial Black" pitchFamily="34" charset="0"/>
                <a:ea typeface="+mn-ea"/>
                <a:cs typeface="+mn-cs"/>
              </a:rPr>
              <a:t>Озеро </a:t>
            </a:r>
            <a:r>
              <a:rPr lang="ru-RU" u="sng" dirty="0" err="1">
                <a:solidFill>
                  <a:srgbClr val="073E87"/>
                </a:solidFill>
                <a:latin typeface="Arial Black" pitchFamily="34" charset="0"/>
                <a:ea typeface="+mn-ea"/>
                <a:cs typeface="+mn-cs"/>
              </a:rPr>
              <a:t>Абрау</a:t>
            </a:r>
            <a:endParaRPr lang="ru-RU" u="sng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764704"/>
            <a:ext cx="5112568" cy="4910911"/>
          </a:xfrm>
        </p:spPr>
      </p:pic>
    </p:spTree>
    <p:extLst>
      <p:ext uri="{BB962C8B-B14F-4D97-AF65-F5344CB8AC3E}">
        <p14:creationId xmlns:p14="http://schemas.microsoft.com/office/powerpoint/2010/main" val="190939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7967" y="1700808"/>
            <a:ext cx="3240360" cy="1760985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Одна из самых посещаемых природных достопримечательностей Краснодарского края находится в 30 минутах от Сочи. Здесь, согласно преданию, Зевс приковал Прометея к скале. А холодная быстрая горная река – девушка, которая тайно носила греческому титану воду и пищу.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476672"/>
            <a:ext cx="3352800" cy="1252728"/>
          </a:xfrm>
        </p:spPr>
        <p:txBody>
          <a:bodyPr/>
          <a:lstStyle/>
          <a:p>
            <a:pPr algn="ctr"/>
            <a:r>
              <a:rPr lang="ru-RU" sz="4000" u="sng" dirty="0" err="1" smtClean="0">
                <a:latin typeface="Arial Black" pitchFamily="34" charset="0"/>
              </a:rPr>
              <a:t>Агурские</a:t>
            </a:r>
            <a:r>
              <a:rPr lang="ru-RU" sz="4000" u="sng" dirty="0" smtClean="0">
                <a:latin typeface="Arial Black" pitchFamily="34" charset="0"/>
              </a:rPr>
              <a:t> водопады</a:t>
            </a:r>
            <a:endParaRPr lang="ru-RU" sz="4000" u="sng" dirty="0">
              <a:latin typeface="Arial Black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1484784"/>
            <a:ext cx="5616624" cy="4493299"/>
          </a:xfrm>
        </p:spPr>
      </p:pic>
    </p:spTree>
    <p:extLst>
      <p:ext uri="{BB962C8B-B14F-4D97-AF65-F5344CB8AC3E}">
        <p14:creationId xmlns:p14="http://schemas.microsoft.com/office/powerpoint/2010/main" val="108103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07504" y="2132856"/>
            <a:ext cx="3352800" cy="1905001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Считается одной из самых красивых достопримечательностей Краснодарского края. Живописный лес, каскадные водопады, древние дольмены, скульптуры сказочных героев – все это можно увидеть в парке на левом притоке реки </a:t>
            </a:r>
            <a:r>
              <a:rPr lang="ru-RU" dirty="0" err="1" smtClean="0">
                <a:latin typeface="Arial Black" pitchFamily="34" charset="0"/>
              </a:rPr>
              <a:t>Куапсе</a:t>
            </a:r>
            <a:r>
              <a:rPr lang="ru-RU" dirty="0" smtClean="0">
                <a:latin typeface="Arial Black" pitchFamily="34" charset="0"/>
              </a:rPr>
              <a:t>, недалеко от Лазаревского.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058" y="836712"/>
            <a:ext cx="3352800" cy="1252728"/>
          </a:xfrm>
        </p:spPr>
        <p:txBody>
          <a:bodyPr/>
          <a:lstStyle/>
          <a:p>
            <a:pPr algn="ctr"/>
            <a:r>
              <a:rPr lang="ru-RU" u="sng" dirty="0" smtClean="0">
                <a:latin typeface="Arial Black" pitchFamily="34" charset="0"/>
              </a:rPr>
              <a:t>Парк «Берендеево царство»</a:t>
            </a:r>
            <a:endParaRPr lang="ru-RU" u="sng" dirty="0">
              <a:latin typeface="Arial Black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1484784"/>
            <a:ext cx="5326960" cy="4453891"/>
          </a:xfrm>
        </p:spPr>
      </p:pic>
    </p:spTree>
    <p:extLst>
      <p:ext uri="{BB962C8B-B14F-4D97-AF65-F5344CB8AC3E}">
        <p14:creationId xmlns:p14="http://schemas.microsoft.com/office/powerpoint/2010/main" val="294906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-13983" y="1628800"/>
            <a:ext cx="4032448" cy="1905001"/>
          </a:xfrm>
        </p:spPr>
        <p:txBody>
          <a:bodyPr>
            <a:normAutofit fontScale="25000" lnSpcReduction="20000"/>
          </a:bodyPr>
          <a:lstStyle/>
          <a:p>
            <a:pPr algn="ctr" fontAlgn="base"/>
            <a:r>
              <a:rPr lang="ru-RU" sz="6400" b="1" i="1" dirty="0">
                <a:latin typeface="Arial Black" pitchFamily="34" charset="0"/>
              </a:rPr>
              <a:t>Основные природные достопримечательности заповедника:</a:t>
            </a:r>
          </a:p>
          <a:p>
            <a:pPr marL="685800" indent="-685800" fontAlgn="base">
              <a:buFont typeface="Wingdings" pitchFamily="2" charset="2"/>
              <a:buChar char="ü"/>
            </a:pPr>
            <a:r>
              <a:rPr lang="ru-RU" sz="6400" dirty="0">
                <a:latin typeface="Arial Black" pitchFamily="34" charset="0"/>
              </a:rPr>
              <a:t>Плато </a:t>
            </a:r>
            <a:r>
              <a:rPr lang="ru-RU" sz="6400" dirty="0" err="1">
                <a:latin typeface="Arial Black" pitchFamily="34" charset="0"/>
              </a:rPr>
              <a:t>Лагонаки</a:t>
            </a:r>
            <a:r>
              <a:rPr lang="ru-RU" sz="6400" dirty="0">
                <a:latin typeface="Arial Black" pitchFamily="34" charset="0"/>
              </a:rPr>
              <a:t> – участок нетронутой природы, который по праву оценят любители активного отдыха в живописных местах.</a:t>
            </a:r>
          </a:p>
          <a:p>
            <a:pPr marL="685800" indent="-685800" fontAlgn="base">
              <a:buFont typeface="Wingdings" pitchFamily="2" charset="2"/>
              <a:buChar char="ü"/>
            </a:pPr>
            <a:r>
              <a:rPr lang="ru-RU" sz="6400" dirty="0">
                <a:latin typeface="Arial Black" pitchFamily="34" charset="0"/>
              </a:rPr>
              <a:t>«Чертовы ворота» – две двухсотметровые стены, похожие на огромные каменные ворота с полукилометровым входом.</a:t>
            </a:r>
          </a:p>
          <a:p>
            <a:pPr marL="685800" indent="-685800" fontAlgn="base">
              <a:buFont typeface="Wingdings" pitchFamily="2" charset="2"/>
              <a:buChar char="ü"/>
            </a:pPr>
            <a:r>
              <a:rPr lang="ru-RU" sz="6400" dirty="0" err="1">
                <a:latin typeface="Arial Black" pitchFamily="34" charset="0"/>
              </a:rPr>
              <a:t>Тисо</a:t>
            </a:r>
            <a:r>
              <a:rPr lang="ru-RU" sz="6400" dirty="0">
                <a:latin typeface="Arial Black" pitchFamily="34" charset="0"/>
              </a:rPr>
              <a:t>-самшитовая роща – доледниковый лес.</a:t>
            </a:r>
          </a:p>
          <a:p>
            <a:pPr marL="685800" indent="-685800" fontAlgn="base">
              <a:buFont typeface="Wingdings" pitchFamily="2" charset="2"/>
              <a:buChar char="ü"/>
            </a:pPr>
            <a:r>
              <a:rPr lang="ru-RU" sz="6400" dirty="0">
                <a:latin typeface="Arial Black" pitchFamily="34" charset="0"/>
              </a:rPr>
              <a:t>Музей в </a:t>
            </a:r>
            <a:r>
              <a:rPr lang="ru-RU" sz="6400" dirty="0" err="1">
                <a:latin typeface="Arial Black" pitchFamily="34" charset="0"/>
              </a:rPr>
              <a:t>Гузерипле</a:t>
            </a:r>
            <a:r>
              <a:rPr lang="ru-RU" sz="6400" dirty="0">
                <a:latin typeface="Arial Black" pitchFamily="34" charset="0"/>
              </a:rPr>
              <a:t>. В здании размещены выставки, посвящённые животному и растительному миру заповедника.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404664"/>
            <a:ext cx="3816424" cy="1252728"/>
          </a:xfrm>
        </p:spPr>
        <p:txBody>
          <a:bodyPr/>
          <a:lstStyle/>
          <a:p>
            <a:pPr algn="ctr"/>
            <a:r>
              <a:rPr lang="ru-RU" sz="2000" u="sng" dirty="0" smtClean="0">
                <a:latin typeface="Arial Black" pitchFamily="34" charset="0"/>
              </a:rPr>
              <a:t>Кавказский государственный природный биосферный заповедник</a:t>
            </a:r>
            <a:endParaRPr lang="ru-RU" sz="2000" u="sng" dirty="0">
              <a:latin typeface="Arial Black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1412776"/>
            <a:ext cx="5178098" cy="4824536"/>
          </a:xfrm>
        </p:spPr>
      </p:pic>
    </p:spTree>
    <p:extLst>
      <p:ext uri="{BB962C8B-B14F-4D97-AF65-F5344CB8AC3E}">
        <p14:creationId xmlns:p14="http://schemas.microsoft.com/office/powerpoint/2010/main" val="392978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5196" y="1772816"/>
            <a:ext cx="4032448" cy="2232248"/>
          </a:xfrm>
        </p:spPr>
        <p:txBody>
          <a:bodyPr>
            <a:normAutofit fontScale="25000" lnSpcReduction="20000"/>
          </a:bodyPr>
          <a:lstStyle/>
          <a:p>
            <a:pPr algn="ctr" fontAlgn="base"/>
            <a:r>
              <a:rPr lang="ru-RU" sz="6400" dirty="0">
                <a:latin typeface="Arial Black" pitchFamily="34" charset="0"/>
              </a:rPr>
              <a:t>Жемчужина Сочи и одна из красивейших природных достопримечательностей Краснодарского края. Озеро </a:t>
            </a:r>
            <a:r>
              <a:rPr lang="ru-RU" sz="6400" dirty="0" err="1">
                <a:latin typeface="Arial Black" pitchFamily="34" charset="0"/>
              </a:rPr>
              <a:t>Кардывач</a:t>
            </a:r>
            <a:r>
              <a:rPr lang="ru-RU" sz="6400" dirty="0">
                <a:latin typeface="Arial Black" pitchFamily="34" charset="0"/>
              </a:rPr>
              <a:t> образовалось 3,5 тысячи лет назад в результате движения ледников.</a:t>
            </a:r>
          </a:p>
          <a:p>
            <a:pPr algn="ctr" fontAlgn="base"/>
            <a:r>
              <a:rPr lang="ru-RU" sz="6400" dirty="0">
                <a:latin typeface="Arial Black" pitchFamily="34" charset="0"/>
              </a:rPr>
              <a:t>Водоем расположен далеко от цивилизации. Желающим увидеть озеро, придется преодолеть пешком 18 км.</a:t>
            </a:r>
          </a:p>
          <a:p>
            <a:pPr algn="ctr" fontAlgn="base"/>
            <a:r>
              <a:rPr lang="ru-RU" sz="6400" dirty="0">
                <a:latin typeface="Arial Black" pitchFamily="34" charset="0"/>
              </a:rPr>
              <a:t>Площадь – 133 000 , самая глубокая точка – 17 метров. Вода прозрачная, прогревается до 12ᵒC. Рыбы в озере нет. Непреодолимым препятствием для горной форели служит водопад Изумрудный.</a:t>
            </a:r>
          </a:p>
          <a:p>
            <a:pPr algn="ctr" fontAlgn="base"/>
            <a:r>
              <a:rPr lang="ru-RU" sz="6400" dirty="0">
                <a:latin typeface="Arial Black" pitchFamily="34" charset="0"/>
              </a:rPr>
              <a:t>Возле водоема расположена туристическая зона: беседки, места для палаток, информационные стенды</a:t>
            </a:r>
            <a:r>
              <a:rPr lang="ru-RU" sz="6400" dirty="0">
                <a:solidFill>
                  <a:srgbClr val="362E48"/>
                </a:solidFill>
                <a:latin typeface="Montserrat"/>
              </a:rPr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3352800" cy="1252728"/>
          </a:xfrm>
        </p:spPr>
        <p:txBody>
          <a:bodyPr/>
          <a:lstStyle/>
          <a:p>
            <a:pPr algn="ctr"/>
            <a:r>
              <a:rPr lang="ru-RU" u="sng" dirty="0" smtClean="0">
                <a:latin typeface="Arial Black" pitchFamily="34" charset="0"/>
              </a:rPr>
              <a:t>Озеро </a:t>
            </a:r>
            <a:r>
              <a:rPr lang="ru-RU" u="sng" dirty="0" err="1" smtClean="0">
                <a:latin typeface="Arial Black" pitchFamily="34" charset="0"/>
              </a:rPr>
              <a:t>Кардывач</a:t>
            </a:r>
            <a:endParaRPr lang="ru-RU" u="sng" dirty="0">
              <a:latin typeface="Arial Black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1484784"/>
            <a:ext cx="4950264" cy="4392488"/>
          </a:xfrm>
        </p:spPr>
      </p:pic>
    </p:spTree>
    <p:extLst>
      <p:ext uri="{BB962C8B-B14F-4D97-AF65-F5344CB8AC3E}">
        <p14:creationId xmlns:p14="http://schemas.microsoft.com/office/powerpoint/2010/main" val="311502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0" y="1340768"/>
            <a:ext cx="4067944" cy="1905001"/>
          </a:xfrm>
        </p:spPr>
        <p:txBody>
          <a:bodyPr>
            <a:normAutofit fontScale="25000" lnSpcReduction="20000"/>
          </a:bodyPr>
          <a:lstStyle/>
          <a:p>
            <a:pPr algn="ctr" fontAlgn="base"/>
            <a:r>
              <a:rPr lang="ru-RU" sz="6000" dirty="0">
                <a:latin typeface="Arial Black" pitchFamily="34" charset="0"/>
              </a:rPr>
              <a:t>Горный хребет состоит из трех возвышенностей: Большого </a:t>
            </a:r>
            <a:r>
              <a:rPr lang="ru-RU" sz="6000" dirty="0" err="1">
                <a:latin typeface="Arial Black" pitchFamily="34" charset="0"/>
              </a:rPr>
              <a:t>Ахуна</a:t>
            </a:r>
            <a:r>
              <a:rPr lang="ru-RU" sz="6000" dirty="0">
                <a:latin typeface="Arial Black" pitchFamily="34" charset="0"/>
              </a:rPr>
              <a:t>, Малого </a:t>
            </a:r>
            <a:r>
              <a:rPr lang="ru-RU" sz="6000" dirty="0" err="1">
                <a:latin typeface="Arial Black" pitchFamily="34" charset="0"/>
              </a:rPr>
              <a:t>Ахуна</a:t>
            </a:r>
            <a:r>
              <a:rPr lang="ru-RU" sz="6000" dirty="0">
                <a:latin typeface="Arial Black" pitchFamily="34" charset="0"/>
              </a:rPr>
              <a:t> и Орлиных скал. Самая высокая точка – 663 метра.  Издалека гора напоминает вулкан. На самом деле – это складка, возникшая в результате наслаивания горных пород</a:t>
            </a:r>
            <a:r>
              <a:rPr lang="ru-RU" sz="6000" dirty="0" smtClean="0">
                <a:latin typeface="Arial Black" pitchFamily="34" charset="0"/>
              </a:rPr>
              <a:t>.</a:t>
            </a:r>
            <a:r>
              <a:rPr lang="ru-RU" sz="6000" dirty="0">
                <a:latin typeface="Arial Black" pitchFamily="34" charset="0"/>
              </a:rPr>
              <a:t> </a:t>
            </a:r>
            <a:endParaRPr lang="ru-RU" sz="6000" dirty="0" smtClean="0">
              <a:latin typeface="Arial Black" pitchFamily="34" charset="0"/>
            </a:endParaRPr>
          </a:p>
          <a:p>
            <a:pPr algn="ctr" fontAlgn="base"/>
            <a:r>
              <a:rPr lang="ru-RU" sz="6000" dirty="0" smtClean="0">
                <a:latin typeface="Arial Black" pitchFamily="34" charset="0"/>
              </a:rPr>
              <a:t>У </a:t>
            </a:r>
            <a:r>
              <a:rPr lang="ru-RU" sz="6000" dirty="0">
                <a:latin typeface="Arial Black" pitchFamily="34" charset="0"/>
              </a:rPr>
              <a:t>подножья расположена «Поляна Высоцкого» с памятником артисту и небольшим амфитеатром. По дороге к вершине горы путешественникам предоставляется возможность полюбоваться каскадом водопадов в </a:t>
            </a:r>
            <a:r>
              <a:rPr lang="ru-RU" sz="6000" dirty="0" err="1">
                <a:latin typeface="Arial Black" pitchFamily="34" charset="0"/>
              </a:rPr>
              <a:t>Агурском</a:t>
            </a:r>
            <a:r>
              <a:rPr lang="ru-RU" sz="6000" dirty="0">
                <a:latin typeface="Arial Black" pitchFamily="34" charset="0"/>
              </a:rPr>
              <a:t> ущелье и Орлиными горами, на вершине которых установлен памятник Прометею.</a:t>
            </a:r>
          </a:p>
          <a:p>
            <a:pPr algn="ctr" fontAlgn="base"/>
            <a:r>
              <a:rPr lang="ru-RU" sz="6000" dirty="0">
                <a:latin typeface="Arial Black" pitchFamily="34" charset="0"/>
              </a:rPr>
              <a:t>Конечный пункт – смотровая башня.  Она спроектирована так, чтобы деревья не закрывали осмотр. Строение напоминает небольшую средневековую крепость. С обзорной площадки открывается замечательный вид на побережье Черного моря, горы, Адлер и Сочи.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-5534"/>
            <a:ext cx="3352800" cy="1252728"/>
          </a:xfrm>
        </p:spPr>
        <p:txBody>
          <a:bodyPr/>
          <a:lstStyle/>
          <a:p>
            <a:pPr algn="ctr"/>
            <a:r>
              <a:rPr lang="ru-RU" sz="2400" u="sng" dirty="0" smtClean="0">
                <a:latin typeface="Arial Black" pitchFamily="34" charset="0"/>
              </a:rPr>
              <a:t>Гора </a:t>
            </a:r>
            <a:r>
              <a:rPr lang="ru-RU" sz="2400" u="sng" dirty="0" err="1" smtClean="0">
                <a:latin typeface="Arial Black" pitchFamily="34" charset="0"/>
              </a:rPr>
              <a:t>Ахун</a:t>
            </a:r>
            <a:endParaRPr lang="ru-RU" sz="2400" u="sng" dirty="0">
              <a:latin typeface="Arial Black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1484784"/>
            <a:ext cx="4923477" cy="4400142"/>
          </a:xfrm>
        </p:spPr>
      </p:pic>
    </p:spTree>
    <p:extLst>
      <p:ext uri="{BB962C8B-B14F-4D97-AF65-F5344CB8AC3E}">
        <p14:creationId xmlns:p14="http://schemas.microsoft.com/office/powerpoint/2010/main" val="190696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79512" y="1268760"/>
            <a:ext cx="3456384" cy="1905001"/>
          </a:xfrm>
        </p:spPr>
        <p:txBody>
          <a:bodyPr>
            <a:normAutofit fontScale="25000" lnSpcReduction="20000"/>
          </a:bodyPr>
          <a:lstStyle/>
          <a:p>
            <a:pPr algn="ctr" fontAlgn="base"/>
            <a:r>
              <a:rPr lang="ru-RU" sz="6400" dirty="0">
                <a:latin typeface="Arial Black" pitchFamily="34" charset="0"/>
              </a:rPr>
              <a:t>Еще одна удивительная достопримечательность Краснодарского края. Большая </a:t>
            </a:r>
            <a:r>
              <a:rPr lang="ru-RU" sz="6400" dirty="0" err="1">
                <a:latin typeface="Arial Black" pitchFamily="34" charset="0"/>
              </a:rPr>
              <a:t>Азишская</a:t>
            </a:r>
            <a:r>
              <a:rPr lang="ru-RU" sz="6400" dirty="0">
                <a:latin typeface="Arial Black" pitchFamily="34" charset="0"/>
              </a:rPr>
              <a:t> пещера находится на высоте 1520 метров над уровнем моря.</a:t>
            </a:r>
          </a:p>
          <a:p>
            <a:pPr algn="ctr" fontAlgn="base"/>
            <a:r>
              <a:rPr lang="ru-RU" sz="6400" dirty="0">
                <a:latin typeface="Arial Black" pitchFamily="34" charset="0"/>
              </a:rPr>
              <a:t>Сумрачное и таинственное подземелье поражает своей энергетикой. Своды и стены украшают многочисленные сталактиты и сталагмиты. Средняя температура — 5ᵒC, влажность – 98%.</a:t>
            </a:r>
          </a:p>
          <a:p>
            <a:pPr algn="ctr" fontAlgn="base"/>
            <a:r>
              <a:rPr lang="ru-RU" sz="6400" dirty="0">
                <a:latin typeface="Arial Black" pitchFamily="34" charset="0"/>
              </a:rPr>
              <a:t>Пещера состоит из нескольких галерей и нижнего этажа, где протекает небольшая река. К сожалению, множество натечных образований было сбито, сохранились лишь самые крупные. Не смотря на это, пещера, по-прежнему, красива.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476672"/>
            <a:ext cx="3352800" cy="1252728"/>
          </a:xfrm>
        </p:spPr>
        <p:txBody>
          <a:bodyPr/>
          <a:lstStyle/>
          <a:p>
            <a:pPr algn="ctr" fontAlgn="base"/>
            <a:r>
              <a:rPr lang="ru-RU" sz="2400" b="1" u="sng" dirty="0" smtClean="0">
                <a:latin typeface="Arial Black" pitchFamily="34" charset="0"/>
              </a:rPr>
              <a:t>Большая </a:t>
            </a:r>
            <a:r>
              <a:rPr lang="ru-RU" sz="2400" b="1" u="sng" dirty="0" err="1" smtClean="0">
                <a:latin typeface="Arial Black" pitchFamily="34" charset="0"/>
              </a:rPr>
              <a:t>Азишская</a:t>
            </a:r>
            <a:r>
              <a:rPr lang="ru-RU" sz="2400" b="1" u="sng" dirty="0" smtClean="0">
                <a:latin typeface="Arial Black" pitchFamily="34" charset="0"/>
              </a:rPr>
              <a:t> пещера</a:t>
            </a:r>
            <a:r>
              <a:rPr lang="ru-RU" b="1" dirty="0" smtClean="0">
                <a:solidFill>
                  <a:srgbClr val="362E48"/>
                </a:solidFill>
                <a:latin typeface="Montserrat"/>
              </a:rPr>
              <a:t/>
            </a:r>
            <a:br>
              <a:rPr lang="ru-RU" b="1" dirty="0" smtClean="0">
                <a:solidFill>
                  <a:srgbClr val="362E48"/>
                </a:solidFill>
                <a:latin typeface="Montserrat"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1484784"/>
            <a:ext cx="5328592" cy="4608512"/>
          </a:xfrm>
        </p:spPr>
      </p:pic>
    </p:spTree>
    <p:extLst>
      <p:ext uri="{BB962C8B-B14F-4D97-AF65-F5344CB8AC3E}">
        <p14:creationId xmlns:p14="http://schemas.microsoft.com/office/powerpoint/2010/main" val="205969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251520" y="1412776"/>
            <a:ext cx="3456384" cy="1905001"/>
          </a:xfrm>
        </p:spPr>
        <p:txBody>
          <a:bodyPr>
            <a:normAutofit fontScale="25000" lnSpcReduction="20000"/>
          </a:bodyPr>
          <a:lstStyle/>
          <a:p>
            <a:pPr algn="ctr" fontAlgn="base"/>
            <a:r>
              <a:rPr lang="ru-RU" sz="6400" dirty="0">
                <a:latin typeface="Arial Black" pitchFamily="34" charset="0"/>
              </a:rPr>
              <a:t>Кипарисовое озеро, как еще называют это место – искусственный водоем, созданный в начале XX столетия. Тогда же там посадили три десятка кипарисов. Деревья отлично прижились и разрослись.</a:t>
            </a:r>
          </a:p>
          <a:p>
            <a:pPr algn="ctr" fontAlgn="base"/>
            <a:r>
              <a:rPr lang="ru-RU" sz="6400" dirty="0">
                <a:latin typeface="Arial Black" pitchFamily="34" charset="0"/>
              </a:rPr>
              <a:t>Озеро Сукко – небольшая местная здравница. Эфирные масла, которыми пропитан здешний воздух, помогают при заболеваниях дыхательной системы.</a:t>
            </a:r>
          </a:p>
          <a:p>
            <a:pPr algn="ctr" fontAlgn="base"/>
            <a:r>
              <a:rPr lang="ru-RU" sz="6400" dirty="0">
                <a:latin typeface="Arial Black" pitchFamily="34" charset="0"/>
              </a:rPr>
              <a:t>Озеро долгое время было безлюдным. Сегодня же это место идеально для полноценного отдыха. Здесь есть оборудованный пляж и лодочная станция. Открыт прокат велосипедов, спортивного инвентаря, организуются конные прогулки.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764704"/>
            <a:ext cx="3352800" cy="1252728"/>
          </a:xfrm>
        </p:spPr>
        <p:txBody>
          <a:bodyPr/>
          <a:lstStyle/>
          <a:p>
            <a:pPr algn="ctr" fontAlgn="base"/>
            <a:r>
              <a:rPr lang="ru-RU" sz="2400" b="1" u="sng" dirty="0" smtClean="0">
                <a:latin typeface="Arial Black" pitchFamily="34" charset="0"/>
              </a:rPr>
              <a:t>Кипарисовое озеро</a:t>
            </a:r>
            <a:r>
              <a:rPr lang="ru-RU" sz="2400" b="1" u="sng" dirty="0" smtClean="0">
                <a:solidFill>
                  <a:srgbClr val="073E87"/>
                </a:solidFill>
                <a:latin typeface="Arial Black" pitchFamily="34" charset="0"/>
              </a:rPr>
              <a:t> (Озеро Сукко)</a:t>
            </a:r>
            <a:r>
              <a:rPr lang="ru-RU" b="1" dirty="0">
                <a:solidFill>
                  <a:srgbClr val="362E48"/>
                </a:solidFill>
                <a:latin typeface="Montserrat"/>
              </a:rPr>
              <a:t/>
            </a:r>
            <a:br>
              <a:rPr lang="ru-RU" b="1" dirty="0">
                <a:solidFill>
                  <a:srgbClr val="362E48"/>
                </a:solidFill>
                <a:latin typeface="Montserrat"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1340768"/>
            <a:ext cx="5184576" cy="4464496"/>
          </a:xfrm>
        </p:spPr>
      </p:pic>
    </p:spTree>
    <p:extLst>
      <p:ext uri="{BB962C8B-B14F-4D97-AF65-F5344CB8AC3E}">
        <p14:creationId xmlns:p14="http://schemas.microsoft.com/office/powerpoint/2010/main" val="423235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251520" y="1484784"/>
            <a:ext cx="3352800" cy="1905001"/>
          </a:xfrm>
        </p:spPr>
        <p:txBody>
          <a:bodyPr>
            <a:normAutofit fontScale="25000" lnSpcReduction="20000"/>
          </a:bodyPr>
          <a:lstStyle/>
          <a:p>
            <a:pPr algn="ctr" fontAlgn="base"/>
            <a:r>
              <a:rPr lang="ru-RU" sz="6400" dirty="0">
                <a:latin typeface="Arial Black" pitchFamily="34" charset="0"/>
              </a:rPr>
              <a:t>В 5 км от города Темрюка находится, по истине, полезная достопримечательность Краснодарского края. Когда-то здесь было озеро с вулканом на дне.</a:t>
            </a:r>
          </a:p>
          <a:p>
            <a:pPr algn="ctr" fontAlgn="base"/>
            <a:r>
              <a:rPr lang="ru-RU" sz="6400" dirty="0">
                <a:latin typeface="Arial Black" pitchFamily="34" charset="0"/>
              </a:rPr>
              <a:t>Лечебная грязь содержит бор, бром, калий, йод, селен. Эти вещества помогают в лечении кожных заболеваний, снимают нервное напряжение.</a:t>
            </a:r>
          </a:p>
          <a:p>
            <a:pPr algn="ctr" fontAlgn="base"/>
            <a:r>
              <a:rPr lang="ru-RU" sz="6400" dirty="0">
                <a:latin typeface="Arial Black" pitchFamily="34" charset="0"/>
              </a:rPr>
              <a:t>Гефест – действующий вулкан, но его извержения носят спокойный характер. Иногда он может выбросить столб на высоту около 20 м. Столь необычным зрелищем можно насладиться с обзорной площадки.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548680"/>
            <a:ext cx="3352800" cy="1252728"/>
          </a:xfrm>
        </p:spPr>
        <p:txBody>
          <a:bodyPr/>
          <a:lstStyle/>
          <a:p>
            <a:pPr algn="ctr" fontAlgn="base"/>
            <a:r>
              <a:rPr lang="ru-RU" sz="2400" b="1" u="sng" dirty="0">
                <a:latin typeface="Arial Black" pitchFamily="34" charset="0"/>
              </a:rPr>
              <a:t>Грязевой вулкан Гефест</a:t>
            </a:r>
            <a:r>
              <a:rPr lang="ru-RU" b="1" dirty="0">
                <a:solidFill>
                  <a:srgbClr val="362E48"/>
                </a:solidFill>
                <a:latin typeface="Montserrat"/>
              </a:rPr>
              <a:t/>
            </a:r>
            <a:br>
              <a:rPr lang="ru-RU" b="1" dirty="0">
                <a:solidFill>
                  <a:srgbClr val="362E48"/>
                </a:solidFill>
                <a:latin typeface="Montserrat"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1412776"/>
            <a:ext cx="5112568" cy="4593902"/>
          </a:xfrm>
        </p:spPr>
      </p:pic>
    </p:spTree>
    <p:extLst>
      <p:ext uri="{BB962C8B-B14F-4D97-AF65-F5344CB8AC3E}">
        <p14:creationId xmlns:p14="http://schemas.microsoft.com/office/powerpoint/2010/main" val="215458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36912"/>
            <a:ext cx="8229600" cy="1252728"/>
          </a:xfrm>
        </p:spPr>
        <p:txBody>
          <a:bodyPr>
            <a:noAutofit/>
          </a:bodyPr>
          <a:lstStyle/>
          <a:p>
            <a:r>
              <a:rPr lang="ru-RU" sz="4000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Достопримечательности: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sz="36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олимпийские объекты 2014 года(Красная поляна, Роза Хутор, канатные дороги, трасса для международных соревнований «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Формула 1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», олимпийский парк, Крымский мост.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03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sz="2000" b="1" dirty="0" err="1">
                <a:solidFill>
                  <a:schemeClr val="tx2"/>
                </a:solidFill>
                <a:latin typeface="Arial"/>
              </a:rPr>
              <a:t>Краснода́рский</a:t>
            </a:r>
            <a:r>
              <a:rPr lang="ru-RU" sz="2000" b="1" dirty="0">
                <a:solidFill>
                  <a:schemeClr val="tx2"/>
                </a:solidFill>
                <a:latin typeface="Arial"/>
              </a:rPr>
              <a:t> край</a:t>
            </a:r>
            <a:r>
              <a:rPr lang="ru-RU" sz="2000" dirty="0">
                <a:solidFill>
                  <a:schemeClr val="tx2"/>
                </a:solidFill>
                <a:latin typeface="Arial"/>
              </a:rPr>
              <a:t> — </a:t>
            </a:r>
            <a:r>
              <a:rPr lang="ru-RU" sz="2000" dirty="0" smtClean="0">
                <a:solidFill>
                  <a:schemeClr val="tx2"/>
                </a:solidFill>
                <a:latin typeface="Arial"/>
              </a:rPr>
              <a:t>субъект Российской Федерации, </a:t>
            </a:r>
            <a:r>
              <a:rPr lang="ru-RU" sz="2000" dirty="0">
                <a:solidFill>
                  <a:schemeClr val="tx2"/>
                </a:solidFill>
                <a:latin typeface="Arial"/>
              </a:rPr>
              <a:t>расположенный на юго-западе </a:t>
            </a:r>
            <a:r>
              <a:rPr lang="ru-RU" sz="2000" dirty="0" smtClean="0">
                <a:solidFill>
                  <a:schemeClr val="tx2"/>
                </a:solidFill>
                <a:latin typeface="Arial"/>
              </a:rPr>
              <a:t>страны, находится </a:t>
            </a:r>
            <a:r>
              <a:rPr lang="ru-RU" sz="2000" dirty="0">
                <a:solidFill>
                  <a:schemeClr val="tx2"/>
                </a:solidFill>
                <a:latin typeface="Arial"/>
              </a:rPr>
              <a:t>в юго-западной части </a:t>
            </a:r>
            <a:r>
              <a:rPr lang="ru-RU" sz="2000" dirty="0" smtClean="0">
                <a:solidFill>
                  <a:schemeClr val="tx2"/>
                </a:solidFill>
                <a:latin typeface="Arial"/>
              </a:rPr>
              <a:t>Северного Кавказа. Входит </a:t>
            </a:r>
            <a:r>
              <a:rPr lang="ru-RU" sz="2000" dirty="0">
                <a:solidFill>
                  <a:schemeClr val="tx2"/>
                </a:solidFill>
                <a:latin typeface="Arial"/>
              </a:rPr>
              <a:t>в состав </a:t>
            </a:r>
            <a:r>
              <a:rPr lang="ru-RU" sz="2000" dirty="0" smtClean="0">
                <a:solidFill>
                  <a:schemeClr val="tx2"/>
                </a:solidFill>
                <a:latin typeface="Arial"/>
              </a:rPr>
              <a:t>Южного федерального округа. </a:t>
            </a:r>
            <a:br>
              <a:rPr lang="ru-RU" sz="2000" dirty="0" smtClean="0">
                <a:solidFill>
                  <a:schemeClr val="tx2"/>
                </a:solidFill>
                <a:latin typeface="Arial"/>
              </a:rPr>
            </a:br>
            <a:r>
              <a:rPr lang="ru-RU" sz="2000" dirty="0" smtClean="0">
                <a:solidFill>
                  <a:schemeClr val="tx2"/>
                </a:solidFill>
                <a:latin typeface="Arial"/>
              </a:rPr>
              <a:t>Образован</a:t>
            </a:r>
            <a:r>
              <a:rPr lang="ru-RU" sz="2000" dirty="0">
                <a:solidFill>
                  <a:schemeClr val="tx2"/>
                </a:solidFill>
                <a:latin typeface="Arial"/>
              </a:rPr>
              <a:t> </a:t>
            </a:r>
            <a:r>
              <a:rPr lang="ru-RU" sz="2000" dirty="0" smtClean="0">
                <a:solidFill>
                  <a:schemeClr val="tx2"/>
                </a:solidFill>
                <a:latin typeface="Arial"/>
              </a:rPr>
              <a:t>13 сентября 1937 года.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1732564"/>
            <a:ext cx="5256584" cy="5112568"/>
          </a:xfrm>
        </p:spPr>
      </p:pic>
    </p:spTree>
    <p:extLst>
      <p:ext uri="{BB962C8B-B14F-4D97-AF65-F5344CB8AC3E}">
        <p14:creationId xmlns:p14="http://schemas.microsoft.com/office/powerpoint/2010/main" val="145580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372708"/>
          </a:xfrm>
        </p:spPr>
      </p:pic>
    </p:spTree>
    <p:extLst>
      <p:ext uri="{BB962C8B-B14F-4D97-AF65-F5344CB8AC3E}">
        <p14:creationId xmlns:p14="http://schemas.microsoft.com/office/powerpoint/2010/main" val="324880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1252728"/>
          </a:xfrm>
        </p:spPr>
        <p:txBody>
          <a:bodyPr>
            <a:noAutofit/>
          </a:bodyPr>
          <a:lstStyle/>
          <a:p>
            <a:r>
              <a:rPr lang="ru-RU" sz="2800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Выдающиеся Граждане</a:t>
            </a:r>
            <a:r>
              <a:rPr lang="ru-RU" sz="2800" dirty="0" smtClean="0">
                <a:solidFill>
                  <a:schemeClr val="tx2"/>
                </a:solidFill>
                <a:latin typeface="Arial Black" pitchFamily="34" charset="0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2000" dirty="0">
                <a:latin typeface="Arial Black" pitchFamily="34" charset="0"/>
              </a:rPr>
              <a:t/>
            </a:r>
            <a:br>
              <a:rPr lang="ru-RU" sz="2000" dirty="0">
                <a:latin typeface="Arial Black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Arial Black" pitchFamily="34" charset="0"/>
              </a:rPr>
              <a:t>Падалка Геннадий Иванович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(род. 21 июня 1958 года в Краснодаре) – российский космонавт, полковник ВВС. По состоянию на 12 сентября 2015 года Падалка занимает первое место по продолжительности нахождения в космосе – 878 дней.</a:t>
            </a:r>
            <a:r>
              <a:rPr lang="ru-RU" sz="2000" dirty="0">
                <a:latin typeface="Arial Black" pitchFamily="34" charset="0"/>
              </a:rPr>
              <a:t/>
            </a:r>
            <a:br>
              <a:rPr lang="ru-RU" sz="2000" dirty="0">
                <a:latin typeface="Arial Black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Arial Black" pitchFamily="34" charset="0"/>
              </a:rPr>
              <a:t>Пономаренко Григорий Федорович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- великий советский композитор, народный артист СССР.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Захарченко Виктор Гаврилович художественный руководитель Кубанского казачьего хора.</a:t>
            </a:r>
            <a:r>
              <a:rPr lang="ru-RU" sz="2000" dirty="0">
                <a:latin typeface="Arial Black" pitchFamily="34" charset="0"/>
              </a:rPr>
              <a:t/>
            </a:r>
            <a:br>
              <a:rPr lang="ru-RU" sz="2000" dirty="0">
                <a:latin typeface="Arial Black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Arial Black" pitchFamily="34" charset="0"/>
              </a:rPr>
              <a:t>Обойщиков </a:t>
            </a:r>
            <a:r>
              <a:rPr lang="ru-RU" sz="2000" dirty="0" err="1">
                <a:solidFill>
                  <a:schemeClr val="tx1"/>
                </a:solidFill>
                <a:latin typeface="Arial Black" pitchFamily="34" charset="0"/>
              </a:rPr>
              <a:t>Кронид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</a:rPr>
              <a:t> Александрович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–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гордость кубанской поэзии, известный поэт и общественный деятель России.</a:t>
            </a:r>
            <a:r>
              <a:rPr lang="ru-RU" sz="2000" dirty="0">
                <a:latin typeface="Arial Black" pitchFamily="34" charset="0"/>
              </a:rPr>
              <a:t/>
            </a:r>
            <a:br>
              <a:rPr lang="ru-RU" sz="2000" dirty="0">
                <a:latin typeface="Arial Black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Arial Black" pitchFamily="34" charset="0"/>
              </a:rPr>
              <a:t>Кафельников Евгений Александрович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родился в 1974 году в г. Сочи Краснодарского края. Это самый титулованный теннисист в истории России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713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8229600" cy="4680520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Современные достижения Краснодарского края: </a:t>
            </a:r>
            <a:br>
              <a:rPr lang="ru-RU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это виноградарство, виноделие, садоводство, 26 % составляет поток туристов.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48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252728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Спасибо за внимание!</a:t>
            </a:r>
            <a:endParaRPr lang="ru-RU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660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4176464"/>
          </a:xfrm>
        </p:spPr>
        <p:txBody>
          <a:bodyPr>
            <a:normAutofit/>
          </a:bodyPr>
          <a:lstStyle/>
          <a:p>
            <a:pPr marL="274320" lvl="0" indent="-274320">
              <a:spcBef>
                <a:spcPct val="20000"/>
              </a:spcBef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ea typeface="+mn-ea"/>
                <a:cs typeface="+mn-cs"/>
              </a:rPr>
              <a:t>Административный центр – 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ea typeface="+mn-ea"/>
                <a:cs typeface="+mn-cs"/>
              </a:rPr>
              <a:t>город Краснодар</a:t>
            </a:r>
            <a:r>
              <a:rPr lang="ru-RU" sz="2400" dirty="0">
                <a:solidFill>
                  <a:prstClr val="black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Arial Black" pitchFamily="34" charset="0"/>
                <a:ea typeface="+mn-ea"/>
                <a:cs typeface="+mn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22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1772816"/>
            <a:ext cx="4680520" cy="468052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Autofit/>
          </a:bodyPr>
          <a:lstStyle/>
          <a:p>
            <a:r>
              <a:rPr lang="ru-RU" sz="4000" u="sng" dirty="0" smtClean="0">
                <a:solidFill>
                  <a:schemeClr val="tx2"/>
                </a:solidFill>
                <a:latin typeface="Arial Black" pitchFamily="34" charset="0"/>
              </a:rPr>
              <a:t>Герб Краснодарского края</a:t>
            </a:r>
            <a:endParaRPr lang="ru-RU" sz="4000" u="sng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76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628800"/>
            <a:ext cx="7286212" cy="486719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chemeClr val="tx2"/>
                </a:solidFill>
                <a:latin typeface="Arial Black" pitchFamily="34" charset="0"/>
              </a:rPr>
              <a:t>Флаг Краснодарского края</a:t>
            </a:r>
            <a:endParaRPr lang="ru-RU" u="sng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45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H="1">
            <a:off x="9324527" y="-675456"/>
            <a:ext cx="72007" cy="720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33284"/>
            <a:ext cx="8712968" cy="6391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405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4624"/>
            <a:ext cx="7772400" cy="1152128"/>
          </a:xfrm>
        </p:spPr>
        <p:txBody>
          <a:bodyPr/>
          <a:lstStyle/>
          <a:p>
            <a:r>
              <a:rPr lang="ru-RU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Язык</a:t>
            </a:r>
            <a:endParaRPr lang="ru-RU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268760"/>
            <a:ext cx="6984776" cy="468052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Жители Краснодарского края, в большинстве своем, говорят на русском языке. Однако близость к Украине привела к тому, что часть населения (особенно западной и северной его частей) говорит на украинском. Некоторые жители говорят на адыгейском и армянском языках.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15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125272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Arial"/>
              </a:rPr>
              <a:t>На северо-востоке край граничит с </a:t>
            </a:r>
            <a:r>
              <a:rPr lang="ru-RU" sz="3200" b="1" dirty="0" smtClean="0">
                <a:solidFill>
                  <a:schemeClr val="tx1"/>
                </a:solidFill>
                <a:latin typeface="Arial"/>
              </a:rPr>
              <a:t>Ростовской областью, </a:t>
            </a:r>
            <a:r>
              <a:rPr lang="ru-RU" sz="3200" b="1" dirty="0">
                <a:solidFill>
                  <a:schemeClr val="tx1"/>
                </a:solidFill>
                <a:latin typeface="Arial"/>
              </a:rPr>
              <a:t>на востоке — со </a:t>
            </a:r>
            <a:r>
              <a:rPr lang="ru-RU" sz="3200" b="1" dirty="0" smtClean="0">
                <a:solidFill>
                  <a:schemeClr val="tx1"/>
                </a:solidFill>
                <a:latin typeface="Arial"/>
              </a:rPr>
              <a:t>Ставропольским краем, </a:t>
            </a:r>
            <a:r>
              <a:rPr lang="ru-RU" sz="3200" b="1" dirty="0">
                <a:solidFill>
                  <a:schemeClr val="tx1"/>
                </a:solidFill>
                <a:latin typeface="Arial"/>
              </a:rPr>
              <a:t>на юго-востоке — с </a:t>
            </a:r>
            <a:r>
              <a:rPr lang="ru-RU" sz="3200" b="1" dirty="0" smtClean="0">
                <a:solidFill>
                  <a:schemeClr val="tx1"/>
                </a:solidFill>
                <a:latin typeface="Arial"/>
              </a:rPr>
              <a:t>Карачаево-Черкесской Республикой, </a:t>
            </a:r>
            <a:r>
              <a:rPr lang="ru-RU" sz="3200" b="1" dirty="0">
                <a:solidFill>
                  <a:schemeClr val="tx1"/>
                </a:solidFill>
                <a:latin typeface="Arial"/>
              </a:rPr>
              <a:t>на западе с </a:t>
            </a:r>
            <a:r>
              <a:rPr lang="ru-RU" sz="3200" b="1" dirty="0" smtClean="0">
                <a:solidFill>
                  <a:schemeClr val="tx1"/>
                </a:solidFill>
                <a:latin typeface="Arial"/>
              </a:rPr>
              <a:t>Крымским полуостровом (</a:t>
            </a:r>
            <a:r>
              <a:rPr lang="ru-RU" sz="3200" b="1" dirty="0">
                <a:solidFill>
                  <a:schemeClr val="tx1"/>
                </a:solidFill>
                <a:latin typeface="Arial"/>
              </a:rPr>
              <a:t>через </a:t>
            </a:r>
            <a:r>
              <a:rPr lang="ru-RU" sz="3200" b="1" dirty="0" smtClean="0">
                <a:solidFill>
                  <a:schemeClr val="tx1"/>
                </a:solidFill>
                <a:latin typeface="Arial"/>
              </a:rPr>
              <a:t>Керченский пролив), </a:t>
            </a:r>
            <a:r>
              <a:rPr lang="ru-RU" sz="3200" b="1" dirty="0">
                <a:solidFill>
                  <a:schemeClr val="tx1"/>
                </a:solidFill>
                <a:latin typeface="Arial"/>
              </a:rPr>
              <a:t>на юге — с </a:t>
            </a:r>
            <a:r>
              <a:rPr lang="ru-RU" sz="3200" b="1" dirty="0" smtClean="0">
                <a:solidFill>
                  <a:schemeClr val="tx1"/>
                </a:solidFill>
                <a:latin typeface="Arial"/>
              </a:rPr>
              <a:t>Абхазией. </a:t>
            </a:r>
            <a:r>
              <a:rPr lang="ru-RU" sz="3200" b="1" dirty="0">
                <a:solidFill>
                  <a:schemeClr val="tx1"/>
                </a:solidFill>
                <a:latin typeface="Arial"/>
              </a:rPr>
              <a:t>Внутри региона </a:t>
            </a:r>
            <a:r>
              <a:rPr lang="ru-RU" sz="3200" b="1" dirty="0" smtClean="0">
                <a:solidFill>
                  <a:schemeClr val="tx1"/>
                </a:solidFill>
                <a:latin typeface="Arial"/>
              </a:rPr>
              <a:t>находится Республика Адыгея. </a:t>
            </a:r>
            <a:r>
              <a:rPr lang="ru-RU" sz="3200" b="1" dirty="0">
                <a:solidFill>
                  <a:schemeClr val="tx1"/>
                </a:solidFill>
                <a:latin typeface="Arial"/>
              </a:rPr>
              <a:t>Территория края омывается водами </a:t>
            </a:r>
            <a:r>
              <a:rPr lang="ru-RU" sz="3200" b="1" dirty="0" smtClean="0">
                <a:solidFill>
                  <a:schemeClr val="tx1"/>
                </a:solidFill>
                <a:latin typeface="Arial"/>
              </a:rPr>
              <a:t>Азовского</a:t>
            </a:r>
            <a:r>
              <a:rPr lang="ru-RU" sz="3200" b="1" dirty="0">
                <a:solidFill>
                  <a:schemeClr val="tx1"/>
                </a:solidFill>
                <a:latin typeface="Arial"/>
              </a:rPr>
              <a:t> на северо-западе и </a:t>
            </a:r>
            <a:r>
              <a:rPr lang="ru-RU" sz="3200" b="1" dirty="0" smtClean="0">
                <a:solidFill>
                  <a:schemeClr val="tx1"/>
                </a:solidFill>
                <a:latin typeface="Arial"/>
              </a:rPr>
              <a:t>Чёрного</a:t>
            </a:r>
            <a:r>
              <a:rPr lang="ru-RU" sz="3200" b="1" dirty="0">
                <a:solidFill>
                  <a:schemeClr val="tx1"/>
                </a:solidFill>
                <a:latin typeface="Arial"/>
              </a:rPr>
              <a:t> на юго-западе морей.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60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348880"/>
            <a:ext cx="8229600" cy="1252728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b="1" u="sng" dirty="0">
                <a:solidFill>
                  <a:schemeClr val="tx2"/>
                </a:solidFill>
                <a:latin typeface="Arial Black" pitchFamily="34" charset="0"/>
                <a:ea typeface="+mn-ea"/>
                <a:cs typeface="+mn-cs"/>
              </a:rPr>
              <a:t>Природные </a:t>
            </a:r>
            <a:r>
              <a:rPr lang="ru-RU" b="1" u="sng" dirty="0" smtClean="0">
                <a:solidFill>
                  <a:schemeClr val="tx2"/>
                </a:solidFill>
                <a:latin typeface="Arial Black" pitchFamily="34" charset="0"/>
                <a:ea typeface="+mn-ea"/>
                <a:cs typeface="+mn-cs"/>
              </a:rPr>
              <a:t>богатства </a:t>
            </a:r>
            <a:r>
              <a:rPr lang="ru-RU" b="1" u="sng" dirty="0">
                <a:solidFill>
                  <a:schemeClr val="tx2"/>
                </a:solidFill>
                <a:latin typeface="Arial Black" pitchFamily="34" charset="0"/>
                <a:ea typeface="+mn-ea"/>
                <a:cs typeface="+mn-cs"/>
              </a:rPr>
              <a:t>Краснодарского края </a:t>
            </a:r>
            <a:r>
              <a:rPr lang="ru-RU" b="1" dirty="0">
                <a:solidFill>
                  <a:schemeClr val="tx2"/>
                </a:solidFill>
                <a:latin typeface="Arial Black" pitchFamily="34" charset="0"/>
                <a:ea typeface="+mn-ea"/>
                <a:cs typeface="+mn-cs"/>
              </a:rPr>
              <a:t>– солнце, море, горы, арбузы</a:t>
            </a:r>
            <a:r>
              <a:rPr lang="ru-RU" b="1" dirty="0" smtClean="0">
                <a:solidFill>
                  <a:schemeClr val="tx2"/>
                </a:solidFill>
                <a:latin typeface="Arial Black" pitchFamily="34" charset="0"/>
                <a:ea typeface="+mn-ea"/>
                <a:cs typeface="+mn-cs"/>
              </a:rPr>
              <a:t>)))))</a:t>
            </a:r>
            <a:r>
              <a:rPr lang="ru-RU" sz="4900" b="1" dirty="0" smtClean="0">
                <a:solidFill>
                  <a:schemeClr val="tx2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ru-RU" sz="4900" b="1" dirty="0" smtClean="0">
                <a:solidFill>
                  <a:schemeClr val="tx2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ru-RU" sz="3200" dirty="0">
                <a:ea typeface="+mn-ea"/>
                <a:cs typeface="+mn-cs"/>
              </a:rPr>
              <a:t/>
            </a:r>
            <a:br>
              <a:rPr lang="ru-RU" sz="3200" dirty="0">
                <a:ea typeface="+mn-ea"/>
                <a:cs typeface="+mn-cs"/>
              </a:rPr>
            </a:br>
            <a:r>
              <a:rPr lang="ru-RU" sz="3600" dirty="0">
                <a:solidFill>
                  <a:srgbClr val="073E87">
                    <a:lumMod val="75000"/>
                  </a:srgbClr>
                </a:solidFill>
                <a:latin typeface="Arial Black" pitchFamily="34" charset="0"/>
              </a:rPr>
              <a:t>агроклиматические ресурсы, черноземные плодородные почвы, минеральные источники, нефть, газ, </a:t>
            </a:r>
            <a:r>
              <a:rPr lang="ru-RU" sz="3600" dirty="0" smtClean="0">
                <a:solidFill>
                  <a:srgbClr val="073E87">
                    <a:lumMod val="75000"/>
                  </a:srgbClr>
                </a:solidFill>
                <a:latin typeface="Arial Black" pitchFamily="34" charset="0"/>
              </a:rPr>
              <a:t>уголь.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31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200</TotalTime>
  <Words>622</Words>
  <Application>Microsoft Office PowerPoint</Application>
  <PresentationFormat>Экран (4:3)</PresentationFormat>
  <Paragraphs>46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Волна</vt:lpstr>
      <vt:lpstr>Краснодарский край</vt:lpstr>
      <vt:lpstr>Краснода́рский край — субъект Российской Федерации, расположенный на юго-западе страны, находится в юго-западной части Северного Кавказа. Входит в состав Южного федерального округа.  Образован 13 сентября 1937 года.</vt:lpstr>
      <vt:lpstr>Административный центр –  город Краснодар </vt:lpstr>
      <vt:lpstr>Герб Краснодарского края</vt:lpstr>
      <vt:lpstr>Флаг Краснодарского края</vt:lpstr>
      <vt:lpstr>Презентация PowerPoint</vt:lpstr>
      <vt:lpstr>Язык</vt:lpstr>
      <vt:lpstr>На северо-востоке край граничит с Ростовской областью, на востоке — со Ставропольским краем, на юго-востоке — с Карачаево-Черкесской Республикой, на западе с Крымским полуостровом (через Керченский пролив), на юге — с Абхазией. Внутри региона находится Республика Адыгея. Территория края омывается водами Азовского на северо-западе и Чёрного на юго-западе морей.</vt:lpstr>
      <vt:lpstr>Природные богатства Краснодарского края – солнце, море, горы, арбузы)))))  агроклиматические ресурсы, черноземные плодородные почвы, минеральные источники, нефть, газ, уголь.</vt:lpstr>
      <vt:lpstr>Озеро Абрау</vt:lpstr>
      <vt:lpstr>Агурские водопады</vt:lpstr>
      <vt:lpstr>Парк «Берендеево царство»</vt:lpstr>
      <vt:lpstr>Кавказский государственный природный биосферный заповедник</vt:lpstr>
      <vt:lpstr>Озеро Кардывач</vt:lpstr>
      <vt:lpstr>Гора Ахун</vt:lpstr>
      <vt:lpstr>Большая Азишская пещера </vt:lpstr>
      <vt:lpstr>Кипарисовое озеро (Озеро Сукко) </vt:lpstr>
      <vt:lpstr>Грязевой вулкан Гефест </vt:lpstr>
      <vt:lpstr>Достопримечательности:   олимпийские объекты 2014 года(Красная поляна, Роза Хутор, канатные дороги, трасса для международных соревнований «Формула 1», олимпийский парк, Крымский мост.</vt:lpstr>
      <vt:lpstr>Презентация PowerPoint</vt:lpstr>
      <vt:lpstr>Выдающиеся Граждане  Падалка Геннадий Иванович (род. 21 июня 1958 года в Краснодаре) – российский космонавт, полковник ВВС. По состоянию на 12 сентября 2015 года Падалка занимает первое место по продолжительности нахождения в космосе – 878 дней. Пономаренко Григорий Федорович - великий советский композитор, народный артист СССР. Захарченко Виктор Гаврилович художественный руководитель Кубанского казачьего хора. Обойщиков Кронид Александрович – гордость кубанской поэзии, известный поэт и общественный деятель России. Кафельников Евгений Александрович родился в 1974 году в г. Сочи Краснодарского края. Это самый титулованный теннисист в истории России.</vt:lpstr>
      <vt:lpstr>Современные достижения Краснодарского края:  это виноградарство, виноделие, садоводство, 26 % составляет поток туристов.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Краснодарский край</dc:title>
  <dc:creator>1</dc:creator>
  <cp:lastModifiedBy>User</cp:lastModifiedBy>
  <cp:revision>29</cp:revision>
  <dcterms:created xsi:type="dcterms:W3CDTF">2020-09-22T23:47:22Z</dcterms:created>
  <dcterms:modified xsi:type="dcterms:W3CDTF">2020-11-13T05:07:49Z</dcterms:modified>
</cp:coreProperties>
</file>