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7" r:id="rId3"/>
    <p:sldId id="283" r:id="rId4"/>
    <p:sldId id="284" r:id="rId5"/>
    <p:sldId id="285" r:id="rId6"/>
    <p:sldId id="287" r:id="rId7"/>
    <p:sldId id="281" r:id="rId8"/>
    <p:sldId id="268" r:id="rId9"/>
    <p:sldId id="288" r:id="rId10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0066"/>
    <a:srgbClr val="00CCFF"/>
    <a:srgbClr val="9900CC"/>
    <a:srgbClr val="007600"/>
    <a:srgbClr val="D765FF"/>
    <a:srgbClr val="0A9469"/>
    <a:srgbClr val="0000FF"/>
    <a:srgbClr val="FF9900"/>
    <a:srgbClr val="E9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2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74E4-DABE-435D-89C0-48D8E63CD3DE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B2DE-9F23-40C5-9C13-DB1AA00A8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74E4-DABE-435D-89C0-48D8E63CD3DE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B2DE-9F23-40C5-9C13-DB1AA00A8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74E4-DABE-435D-89C0-48D8E63CD3DE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B2DE-9F23-40C5-9C13-DB1AA00A8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74E4-DABE-435D-89C0-48D8E63CD3DE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B2DE-9F23-40C5-9C13-DB1AA00A8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74E4-DABE-435D-89C0-48D8E63CD3DE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B2DE-9F23-40C5-9C13-DB1AA00A8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74E4-DABE-435D-89C0-48D8E63CD3DE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B2DE-9F23-40C5-9C13-DB1AA00A8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74E4-DABE-435D-89C0-48D8E63CD3DE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B2DE-9F23-40C5-9C13-DB1AA00A8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74E4-DABE-435D-89C0-48D8E63CD3DE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B2DE-9F23-40C5-9C13-DB1AA00A8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74E4-DABE-435D-89C0-48D8E63CD3DE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B2DE-9F23-40C5-9C13-DB1AA00A8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74E4-DABE-435D-89C0-48D8E63CD3DE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B2DE-9F23-40C5-9C13-DB1AA00A8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74E4-DABE-435D-89C0-48D8E63CD3DE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B2DE-9F23-40C5-9C13-DB1AA00A8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874E4-DABE-435D-89C0-48D8E63CD3DE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DB2DE-9F23-40C5-9C13-DB1AA00A8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3643314"/>
            <a:ext cx="4818096" cy="2710179"/>
          </a:xfrm>
          <a:prstGeom prst="rect">
            <a:avLst/>
          </a:prstGeom>
          <a:noFill/>
          <a:ln w="19050">
            <a:solidFill>
              <a:srgbClr val="0A9469"/>
            </a:solidFill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214414" y="214290"/>
            <a:ext cx="6929486" cy="461665"/>
          </a:xfrm>
          <a:prstGeom prst="rect">
            <a:avLst/>
          </a:prstGeom>
          <a:ln w="28575" cmpd="dbl"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</a:rPr>
              <a:t>Великие изобретения древнего Китая </a:t>
            </a:r>
            <a:endParaRPr lang="ru-RU" sz="2400" b="1" dirty="0" smtClean="0">
              <a:ln/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1357298"/>
            <a:ext cx="3214010" cy="461665"/>
          </a:xfrm>
          <a:prstGeom prst="rect">
            <a:avLst/>
          </a:prstGeom>
          <a:gradFill>
            <a:gsLst>
              <a:gs pos="0">
                <a:srgbClr val="D765FF"/>
              </a:gs>
              <a:gs pos="35000">
                <a:srgbClr val="E9ABFF"/>
              </a:gs>
              <a:gs pos="100000">
                <a:srgbClr val="F9E7FF"/>
              </a:gs>
            </a:gsLst>
          </a:gradFill>
          <a:ln>
            <a:solidFill>
              <a:srgbClr val="9900C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/>
                <a:solidFill>
                  <a:srgbClr val="9900CC"/>
                </a:solidFill>
                <a:latin typeface="Arial Narrow" pitchFamily="34" charset="0"/>
              </a:rPr>
              <a:t>Чай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000108"/>
            <a:ext cx="3857652" cy="2516241"/>
          </a:xfrm>
          <a:prstGeom prst="rect">
            <a:avLst/>
          </a:prstGeom>
          <a:noFill/>
          <a:ln w="19050">
            <a:solidFill>
              <a:srgbClr val="0A9469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28596" y="4071942"/>
            <a:ext cx="3071834" cy="2246769"/>
          </a:xfrm>
          <a:prstGeom prst="rect">
            <a:avLst/>
          </a:prstGeom>
          <a:ln w="28575" cmpd="dbl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</a:rPr>
              <a:t>В наши дни гостям </a:t>
            </a:r>
          </a:p>
          <a:p>
            <a:pPr algn="ctr">
              <a:spcBef>
                <a:spcPct val="0"/>
              </a:spcBef>
            </a:pP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</a:rPr>
              <a:t>во время чаепития китайцы говорят: «Пробуя вкус настоящего Чая, </a:t>
            </a:r>
          </a:p>
          <a:p>
            <a:pPr algn="ctr">
              <a:spcBef>
                <a:spcPct val="0"/>
              </a:spcBef>
            </a:pP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</a:rPr>
              <a:t>вы пробуете вкус самой Жизни».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214414" y="214290"/>
            <a:ext cx="6929486" cy="461665"/>
          </a:xfrm>
          <a:prstGeom prst="rect">
            <a:avLst/>
          </a:prstGeom>
          <a:ln w="28575" cmpd="dbl"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</a:rPr>
              <a:t>Великие изобретения древнего Китая </a:t>
            </a:r>
            <a:endParaRPr lang="ru-RU" sz="2400" b="1" dirty="0" smtClean="0">
              <a:ln/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51720" y="965919"/>
            <a:ext cx="5184576" cy="461665"/>
          </a:xfrm>
          <a:prstGeom prst="rect">
            <a:avLst/>
          </a:prstGeom>
          <a:gradFill>
            <a:gsLst>
              <a:gs pos="0">
                <a:srgbClr val="D765FF"/>
              </a:gs>
              <a:gs pos="35000">
                <a:srgbClr val="E9ABFF"/>
              </a:gs>
              <a:gs pos="100000">
                <a:srgbClr val="F9E7FF"/>
              </a:gs>
            </a:gsLst>
          </a:gradFill>
          <a:ln>
            <a:solidFill>
              <a:srgbClr val="9900C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/>
                <a:solidFill>
                  <a:srgbClr val="9900CC"/>
                </a:solidFill>
                <a:latin typeface="Arial Narrow" pitchFamily="34" charset="0"/>
              </a:rPr>
              <a:t>Воздушный змей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6382912" cy="3384376"/>
          </a:xfrm>
          <a:prstGeom prst="rect">
            <a:avLst/>
          </a:prstGeom>
          <a:noFill/>
          <a:ln w="9525">
            <a:solidFill>
              <a:srgbClr val="9900CC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57356" y="214290"/>
            <a:ext cx="5857916" cy="461665"/>
          </a:xfrm>
          <a:prstGeom prst="rect">
            <a:avLst/>
          </a:prstGeom>
          <a:ln w="28575" cmpd="dbl"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</a:rPr>
              <a:t>Архитектура Китая </a:t>
            </a:r>
            <a:endParaRPr lang="ru-RU" sz="2400" b="1" dirty="0" smtClean="0">
              <a:ln/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5500702"/>
            <a:ext cx="7215238" cy="1015663"/>
          </a:xfrm>
          <a:prstGeom prst="rect">
            <a:avLst/>
          </a:prstGeom>
          <a:ln w="28575" cmpd="dbl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</a:rPr>
              <a:t>За </a:t>
            </a:r>
            <a:r>
              <a:rPr lang="ru-RU" sz="2000" i="1" dirty="0" err="1" smtClean="0">
                <a:solidFill>
                  <a:srgbClr val="C00000"/>
                </a:solidFill>
                <a:latin typeface="Arial" pitchFamily="34" charset="0"/>
              </a:rPr>
              <a:t>пятитысячелетнюю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</a:rPr>
              <a:t> историю китайской цивилизации сохранилось немало архитектурных сооружений.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928670"/>
            <a:ext cx="5572162" cy="4179122"/>
          </a:xfrm>
          <a:prstGeom prst="rect">
            <a:avLst/>
          </a:prstGeom>
          <a:noFill/>
          <a:ln w="38100" cmpd="thickThin">
            <a:solidFill>
              <a:srgbClr val="9900CC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57356" y="214290"/>
            <a:ext cx="5857916" cy="461665"/>
          </a:xfrm>
          <a:prstGeom prst="rect">
            <a:avLst/>
          </a:prstGeom>
          <a:ln w="28575" cmpd="dbl"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</a:rPr>
              <a:t>Архитектура Китая </a:t>
            </a:r>
            <a:endParaRPr lang="ru-RU" sz="2400" b="1" dirty="0" smtClean="0">
              <a:ln/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4214818"/>
            <a:ext cx="2786082" cy="1323439"/>
          </a:xfrm>
          <a:prstGeom prst="rect">
            <a:avLst/>
          </a:prstGeom>
          <a:ln w="28575" cmpd="dbl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</a:rPr>
              <a:t>Архитектурный декор зданий Китая узнаваем во всём мире.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000108"/>
            <a:ext cx="3728147" cy="2664000"/>
          </a:xfrm>
          <a:prstGeom prst="rect">
            <a:avLst/>
          </a:prstGeom>
          <a:noFill/>
          <a:ln w="38100" cmpd="thickThin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000108"/>
            <a:ext cx="3657664" cy="2664000"/>
          </a:xfrm>
          <a:prstGeom prst="rect">
            <a:avLst/>
          </a:prstGeom>
          <a:noFill/>
          <a:ln w="38100" cmpd="thickThin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57356" y="214290"/>
            <a:ext cx="5857916" cy="461665"/>
          </a:xfrm>
          <a:prstGeom prst="rect">
            <a:avLst/>
          </a:prstGeom>
          <a:ln w="28575" cmpd="dbl"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</a:rPr>
              <a:t>Праздники  Китая </a:t>
            </a:r>
            <a:endParaRPr lang="ru-RU" sz="2400" b="1" dirty="0" smtClean="0">
              <a:ln/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4143380"/>
            <a:ext cx="3286148" cy="1631216"/>
          </a:xfrm>
          <a:prstGeom prst="rect">
            <a:avLst/>
          </a:prstGeom>
          <a:ln w="28575" cmpd="dbl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</a:rPr>
              <a:t>Самый главный праздник в Китае - Китайский новый год, в дословном переводе называется Праздник весны.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928670"/>
            <a:ext cx="4054054" cy="2700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800834"/>
            <a:ext cx="4047958" cy="2700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57356" y="214290"/>
            <a:ext cx="5857916" cy="461665"/>
          </a:xfrm>
          <a:prstGeom prst="rect">
            <a:avLst/>
          </a:prstGeom>
          <a:ln w="28575" cmpd="dbl"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</a:rPr>
              <a:t>Праздники  Китая </a:t>
            </a:r>
            <a:endParaRPr lang="ru-RU" sz="2400" b="1" dirty="0" smtClean="0">
              <a:ln/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4643446"/>
            <a:ext cx="4643470" cy="1938992"/>
          </a:xfrm>
          <a:prstGeom prst="rect">
            <a:avLst/>
          </a:prstGeom>
          <a:ln w="28575" cmpd="dbl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</a:rPr>
              <a:t>Праздник фонарей знаменует собой окончание праздника Весны. </a:t>
            </a:r>
          </a:p>
          <a:p>
            <a:pPr algn="ctr">
              <a:spcBef>
                <a:spcPct val="0"/>
              </a:spcBef>
            </a:pP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</a:rPr>
              <a:t>В этот день на улицах зажигаются красочные уличные фонари, фейерверки, устраиваются различные представления.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857232"/>
            <a:ext cx="4286280" cy="461665"/>
          </a:xfrm>
          <a:prstGeom prst="rect">
            <a:avLst/>
          </a:prstGeom>
          <a:gradFill>
            <a:gsLst>
              <a:gs pos="0">
                <a:srgbClr val="D765FF"/>
              </a:gs>
              <a:gs pos="35000">
                <a:srgbClr val="E9ABFF"/>
              </a:gs>
              <a:gs pos="100000">
                <a:srgbClr val="F9E7FF"/>
              </a:gs>
            </a:gsLst>
          </a:gradFill>
          <a:ln>
            <a:solidFill>
              <a:srgbClr val="9900C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/>
                <a:solidFill>
                  <a:srgbClr val="9900CC"/>
                </a:solidFill>
                <a:latin typeface="Arial Narrow" pitchFamily="34" charset="0"/>
              </a:rPr>
              <a:t>Праздник фонарей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617" y="2204864"/>
            <a:ext cx="3600000" cy="2343782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1571612"/>
            <a:ext cx="4293434" cy="2857953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214414" y="214290"/>
            <a:ext cx="6929486" cy="461665"/>
          </a:xfrm>
          <a:prstGeom prst="rect">
            <a:avLst/>
          </a:prstGeom>
          <a:ln w="28575" cmpd="dbl"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</a:rPr>
              <a:t>Достопримечательности Китая </a:t>
            </a:r>
            <a:endParaRPr lang="ru-RU" sz="2400" b="1" dirty="0" smtClean="0">
              <a:ln/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786322"/>
            <a:ext cx="4929222" cy="1323439"/>
          </a:xfrm>
          <a:prstGeom prst="rect">
            <a:avLst/>
          </a:prstGeom>
          <a:ln w="28575" cmpd="dbl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</a:rPr>
              <a:t>Великая китайская стена — один из древнейших архитектурных памятников Китая и символ могущества китайской цивилизации.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857232"/>
            <a:ext cx="4286280" cy="400110"/>
          </a:xfrm>
          <a:prstGeom prst="rect">
            <a:avLst/>
          </a:prstGeom>
          <a:gradFill>
            <a:gsLst>
              <a:gs pos="0">
                <a:srgbClr val="D765FF"/>
              </a:gs>
              <a:gs pos="35000">
                <a:srgbClr val="E9ABFF"/>
              </a:gs>
              <a:gs pos="100000">
                <a:srgbClr val="F9E7FF"/>
              </a:gs>
            </a:gsLst>
          </a:gradFill>
          <a:ln>
            <a:solidFill>
              <a:srgbClr val="9900C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9900CC"/>
                </a:solidFill>
                <a:latin typeface="Arial Narrow" pitchFamily="34" charset="0"/>
              </a:rPr>
              <a:t>Великая Китайская стена</a:t>
            </a:r>
            <a:endParaRPr lang="ru-RU" sz="2000" b="1" i="1" dirty="0" smtClean="0">
              <a:ln/>
              <a:solidFill>
                <a:srgbClr val="9900CC"/>
              </a:solidFill>
              <a:latin typeface="Arial Narrow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428736"/>
            <a:ext cx="4500000" cy="2986876"/>
          </a:xfrm>
          <a:prstGeom prst="rect">
            <a:avLst/>
          </a:prstGeom>
          <a:noFill/>
          <a:ln w="38100" cmpd="thickThin">
            <a:solidFill>
              <a:srgbClr val="0A9469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1428736"/>
            <a:ext cx="3450000" cy="4286280"/>
          </a:xfrm>
          <a:prstGeom prst="rect">
            <a:avLst/>
          </a:prstGeom>
          <a:noFill/>
          <a:ln w="38100" cmpd="thickThin">
            <a:solidFill>
              <a:srgbClr val="0A946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857232"/>
            <a:ext cx="5429288" cy="400110"/>
          </a:xfrm>
          <a:prstGeom prst="rect">
            <a:avLst/>
          </a:prstGeom>
          <a:gradFill>
            <a:gsLst>
              <a:gs pos="0">
                <a:srgbClr val="D765FF"/>
              </a:gs>
              <a:gs pos="35000">
                <a:srgbClr val="E9ABFF"/>
              </a:gs>
              <a:gs pos="100000">
                <a:srgbClr val="F9E7FF"/>
              </a:gs>
            </a:gsLst>
          </a:gradFill>
          <a:ln>
            <a:solidFill>
              <a:srgbClr val="9900C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n/>
                <a:solidFill>
                  <a:srgbClr val="9900CC"/>
                </a:solidFill>
                <a:latin typeface="Arial Narrow" pitchFamily="34" charset="0"/>
              </a:rPr>
              <a:t>Запретный город (Музей </a:t>
            </a:r>
            <a:r>
              <a:rPr lang="ru-RU" sz="2000" b="1" i="1" dirty="0" err="1" smtClean="0">
                <a:ln/>
                <a:solidFill>
                  <a:srgbClr val="9900CC"/>
                </a:solidFill>
                <a:latin typeface="Arial Narrow" pitchFamily="34" charset="0"/>
              </a:rPr>
              <a:t>Гугун</a:t>
            </a:r>
            <a:r>
              <a:rPr lang="ru-RU" sz="2000" b="1" i="1" dirty="0" smtClean="0">
                <a:ln/>
                <a:solidFill>
                  <a:srgbClr val="9900CC"/>
                </a:solidFill>
                <a:latin typeface="Arial Narrow" pitchFamily="34" charset="0"/>
              </a:rPr>
              <a:t>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500" r="624" b="2499"/>
          <a:stretch>
            <a:fillRect/>
          </a:stretch>
        </p:blipFill>
        <p:spPr bwMode="auto">
          <a:xfrm>
            <a:off x="1000100" y="1357298"/>
            <a:ext cx="7215238" cy="3811824"/>
          </a:xfrm>
          <a:prstGeom prst="rect">
            <a:avLst/>
          </a:prstGeom>
          <a:ln w="38100" cmpd="thickThin">
            <a:solidFill>
              <a:srgbClr val="00B0F0"/>
            </a:solidFill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28596" y="5357826"/>
            <a:ext cx="8143932" cy="1323439"/>
          </a:xfrm>
          <a:prstGeom prst="rect">
            <a:avLst/>
          </a:prstGeom>
          <a:ln w="28575" cmpd="dbl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Запретный город в Пекине </a:t>
            </a:r>
            <a:r>
              <a:rPr lang="en-US" altLang="ja-JP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altLang="ja-JP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самый масштабный и наиболее хорошо сохранившийся до наших дней дворцовый комплекс. Здесь на протяжении почти 500 лет жили и работали </a:t>
            </a:r>
          </a:p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24 императора династий Мин и </a:t>
            </a:r>
            <a:r>
              <a:rPr lang="ru-RU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Цин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 smtClean="0">
              <a:ln/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214290"/>
            <a:ext cx="6929486" cy="461665"/>
          </a:xfrm>
          <a:prstGeom prst="rect">
            <a:avLst/>
          </a:prstGeom>
          <a:ln w="28575" cmpd="dbl"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</a:rPr>
              <a:t>Достопримечательности Китая </a:t>
            </a:r>
            <a:endParaRPr lang="ru-RU" sz="2400" b="1" dirty="0" smtClean="0">
              <a:ln/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57422" y="214290"/>
            <a:ext cx="4357718" cy="461665"/>
          </a:xfrm>
          <a:prstGeom prst="rect">
            <a:avLst/>
          </a:prstGeom>
          <a:ln w="28575" cmpd="dbl"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</a:rPr>
              <a:t>Заключение</a:t>
            </a:r>
            <a:endParaRPr lang="ru-RU" sz="2400" b="1" dirty="0" smtClean="0">
              <a:ln/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5429264"/>
            <a:ext cx="8143932" cy="1015663"/>
          </a:xfrm>
          <a:prstGeom prst="rect">
            <a:avLst/>
          </a:prstGeom>
          <a:ln w="28575" cmpd="dbl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Китай... Древняя и немного загадочная страна...  </a:t>
            </a:r>
          </a:p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Сегодня Китай  - экономически развитая страна с богатейшим культурным наследием, занимает достойное место в мире.  </a:t>
            </a:r>
            <a:endParaRPr lang="ru-RU" sz="2000" dirty="0" smtClean="0">
              <a:ln/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1024" y="857232"/>
            <a:ext cx="3510000" cy="23400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2928934"/>
            <a:ext cx="3473163" cy="23400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191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User</cp:lastModifiedBy>
  <cp:revision>107</cp:revision>
  <dcterms:created xsi:type="dcterms:W3CDTF">2014-04-22T04:15:51Z</dcterms:created>
  <dcterms:modified xsi:type="dcterms:W3CDTF">2021-02-24T05:40:28Z</dcterms:modified>
</cp:coreProperties>
</file>