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6" r:id="rId6"/>
    <p:sldId id="270" r:id="rId7"/>
    <p:sldId id="271" r:id="rId8"/>
    <p:sldId id="282" r:id="rId9"/>
    <p:sldId id="272" r:id="rId10"/>
    <p:sldId id="274" r:id="rId11"/>
    <p:sldId id="275" r:id="rId12"/>
    <p:sldId id="279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66"/>
    <a:srgbClr val="00CCFF"/>
    <a:srgbClr val="9900CC"/>
    <a:srgbClr val="007600"/>
    <a:srgbClr val="D765FF"/>
    <a:srgbClr val="0A9469"/>
    <a:srgbClr val="0000FF"/>
    <a:srgbClr val="FF9900"/>
    <a:srgbClr val="E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74E4-DABE-435D-89C0-48D8E63CD3D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DB2DE-9F23-40C5-9C13-DB1AA00A8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357166"/>
            <a:ext cx="4357718" cy="142876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 w="57150" cmpd="tri">
            <a:solidFill>
              <a:srgbClr val="C00000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КИТАЙ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2357430"/>
            <a:ext cx="2762269" cy="207170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692948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Великие изобретения древнего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857232"/>
            <a:ext cx="7715304" cy="1323439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Китай является родиной одних из самых значительных изобретений человеческой цивилизации, в том числе четырёх великих изобретений древнего Китая:</a:t>
            </a:r>
          </a:p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</a:rPr>
              <a:t>бумаги, компаса, пороха и книгопечатания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1" y="3000372"/>
            <a:ext cx="2143141" cy="31167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714620"/>
            <a:ext cx="2518876" cy="25188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500570"/>
            <a:ext cx="3083546" cy="20880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414" y="214290"/>
            <a:ext cx="692948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Великие изобретения древнего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857232"/>
            <a:ext cx="7715304" cy="707886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Но есть много других изобретений, сделанных в прошлом китайским народом. Вот некоторые из них.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57356" y="1785926"/>
            <a:ext cx="5334037" cy="4000528"/>
          </a:xfrm>
          <a:prstGeom prst="rect">
            <a:avLst/>
          </a:prstGeom>
          <a:noFill/>
          <a:ln w="28575">
            <a:solidFill>
              <a:srgbClr val="0076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714612" y="5929330"/>
            <a:ext cx="3571900" cy="461665"/>
          </a:xfrm>
          <a:prstGeom prst="rect">
            <a:avLst/>
          </a:prstGeom>
          <a:gradFill>
            <a:gsLst>
              <a:gs pos="0">
                <a:srgbClr val="D765FF"/>
              </a:gs>
              <a:gs pos="35000">
                <a:srgbClr val="E9ABFF"/>
              </a:gs>
              <a:gs pos="100000">
                <a:srgbClr val="F9E7FF"/>
              </a:gs>
            </a:gsLst>
          </a:gradFill>
          <a:ln>
            <a:solidFill>
              <a:srgbClr val="99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/>
                <a:solidFill>
                  <a:srgbClr val="9900CC"/>
                </a:solidFill>
                <a:latin typeface="Arial Narrow" pitchFamily="34" charset="0"/>
              </a:rPr>
              <a:t>Шёлк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414" y="214290"/>
            <a:ext cx="692948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Великие изобретения древнего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5929330"/>
            <a:ext cx="3571900" cy="461665"/>
          </a:xfrm>
          <a:prstGeom prst="rect">
            <a:avLst/>
          </a:prstGeom>
          <a:gradFill>
            <a:gsLst>
              <a:gs pos="0">
                <a:srgbClr val="D765FF"/>
              </a:gs>
              <a:gs pos="35000">
                <a:srgbClr val="E9ABFF"/>
              </a:gs>
              <a:gs pos="100000">
                <a:srgbClr val="F9E7FF"/>
              </a:gs>
            </a:gsLst>
          </a:gradFill>
          <a:ln>
            <a:solidFill>
              <a:srgbClr val="99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/>
                <a:solidFill>
                  <a:srgbClr val="9900CC"/>
                </a:solidFill>
                <a:latin typeface="Arial Narrow" pitchFamily="34" charset="0"/>
              </a:rPr>
              <a:t>Фарфор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3250506" cy="4400504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214422"/>
            <a:ext cx="2571768" cy="251298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214686"/>
            <a:ext cx="2475901" cy="252000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85786" y="214290"/>
            <a:ext cx="7572428" cy="1692771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2800" b="1" i="1" dirty="0" smtClean="0">
                <a:solidFill>
                  <a:srgbClr val="C00000"/>
                </a:solidFill>
                <a:latin typeface="Arial" pitchFamily="34" charset="0"/>
              </a:rPr>
              <a:t>Ки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</a:rPr>
              <a:t>та</a:t>
            </a:r>
            <a:r>
              <a:rPr lang="vi-VN" sz="2800" b="1" i="1" dirty="0" smtClean="0">
                <a:solidFill>
                  <a:srgbClr val="C00000"/>
                </a:solidFill>
                <a:latin typeface="Arial" pitchFamily="34" charset="0"/>
              </a:rPr>
              <a:t>й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(</a:t>
            </a:r>
            <a:r>
              <a:rPr lang="vi-VN" sz="2400" b="1" i="1" dirty="0" smtClean="0">
                <a:solidFill>
                  <a:srgbClr val="C00000"/>
                </a:solidFill>
                <a:latin typeface="Arial" pitchFamily="34" charset="0"/>
              </a:rPr>
              <a:t>официальное название — </a:t>
            </a:r>
            <a:r>
              <a:rPr lang="vi-VN" sz="2800" b="1" i="1" dirty="0" smtClean="0">
                <a:solidFill>
                  <a:srgbClr val="C00000"/>
                </a:solidFill>
                <a:latin typeface="Arial" pitchFamily="34" charset="0"/>
              </a:rPr>
              <a:t>Кит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</a:rPr>
              <a:t>а</a:t>
            </a:r>
            <a:r>
              <a:rPr lang="vi-VN" sz="2800" b="1" i="1" dirty="0" smtClean="0">
                <a:solidFill>
                  <a:srgbClr val="C00000"/>
                </a:solidFill>
                <a:latin typeface="Arial" pitchFamily="34" charset="0"/>
              </a:rPr>
              <a:t>йская Нар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</a:rPr>
              <a:t>о</a:t>
            </a:r>
            <a:r>
              <a:rPr lang="vi-VN" sz="2800" b="1" i="1" dirty="0" smtClean="0">
                <a:solidFill>
                  <a:srgbClr val="C00000"/>
                </a:solidFill>
                <a:latin typeface="Arial" pitchFamily="34" charset="0"/>
              </a:rPr>
              <a:t>дная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vi-VN" sz="2800" b="1" i="1" dirty="0" smtClean="0">
                <a:solidFill>
                  <a:srgbClr val="C00000"/>
                </a:solidFill>
                <a:latin typeface="Arial" pitchFamily="34" charset="0"/>
              </a:rPr>
              <a:t>Респ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</a:rPr>
              <a:t>у</a:t>
            </a:r>
            <a:r>
              <a:rPr lang="vi-VN" sz="2800" b="1" i="1" dirty="0" smtClean="0">
                <a:solidFill>
                  <a:srgbClr val="C00000"/>
                </a:solidFill>
                <a:latin typeface="Arial" pitchFamily="34" charset="0"/>
              </a:rPr>
              <a:t>блика</a:t>
            </a:r>
            <a:r>
              <a:rPr lang="vi-VN" sz="2400" b="1" i="1" dirty="0" smtClean="0">
                <a:solidFill>
                  <a:srgbClr val="C00000"/>
                </a:solidFill>
                <a:latin typeface="Arial" pitchFamily="34" charset="0"/>
              </a:rPr>
              <a:t>) — социалистическое (коммунистическое) государство в Восточной Азии.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643182"/>
            <a:ext cx="378236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85720" y="5286388"/>
            <a:ext cx="429931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Флаг Китайской Народной Республики</a:t>
            </a:r>
            <a:endParaRPr lang="ru-RU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929330"/>
            <a:ext cx="434606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Герб Кит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vi-VN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йской Нар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vi-VN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дной Респ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vi-VN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блики </a:t>
            </a:r>
            <a:endParaRPr lang="ru-RU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512px-National_Emblem_of_the_People's_Republic_of_China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571744"/>
            <a:ext cx="2833835" cy="30718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6776076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7572428" cy="830997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З</a:t>
            </a:r>
            <a:r>
              <a:rPr lang="vi-VN" sz="2400" b="1" i="1" dirty="0" smtClean="0">
                <a:solidFill>
                  <a:srgbClr val="C00000"/>
                </a:solidFill>
                <a:latin typeface="Arial" pitchFamily="34" charset="0"/>
              </a:rPr>
              <a:t>анимает третье место в мире по территории, уступая России и Канаде.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85786" y="285728"/>
            <a:ext cx="7572428" cy="830997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i="1" dirty="0" smtClean="0">
                <a:solidFill>
                  <a:srgbClr val="C00000"/>
                </a:solidFill>
                <a:latin typeface="Arial" pitchFamily="34" charset="0"/>
              </a:rPr>
              <a:t>Крупнейшее по численности населения государство мира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 - </a:t>
            </a:r>
            <a:r>
              <a:rPr lang="vi-VN" sz="2400" b="1" i="1" dirty="0" smtClean="0">
                <a:solidFill>
                  <a:srgbClr val="C00000"/>
                </a:solidFill>
                <a:latin typeface="Arial" pitchFamily="34" charset="0"/>
              </a:rPr>
              <a:t>свыше 1,35 млрд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.человек.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5679749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5214950"/>
            <a:ext cx="8072494" cy="1200329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Население Китая составляет полных 20% мира, т.е каждый пятый человек на планете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является жителем Китая.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85786" y="214290"/>
            <a:ext cx="7572428" cy="523220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</a:rPr>
              <a:t>Столица </a:t>
            </a:r>
            <a:r>
              <a:rPr lang="vi-VN" sz="2800" b="1" i="1" dirty="0" smtClean="0">
                <a:solidFill>
                  <a:srgbClr val="C00000"/>
                </a:solidFill>
                <a:latin typeface="Arial" pitchFamily="34" charset="0"/>
              </a:rPr>
              <a:t>Ки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</a:rPr>
              <a:t>тая</a:t>
            </a:r>
            <a:r>
              <a:rPr lang="vi-VN" sz="2800" b="1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</a:rPr>
              <a:t>– Пекин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" t="1531" r="2823" b="2040"/>
          <a:stretch>
            <a:fillRect/>
          </a:stretch>
        </p:blipFill>
        <p:spPr bwMode="auto">
          <a:xfrm>
            <a:off x="1785918" y="1142984"/>
            <a:ext cx="5500726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5857892"/>
            <a:ext cx="5929386" cy="769441"/>
          </a:xfrm>
          <a:prstGeom prst="rect">
            <a:avLst/>
          </a:prstGeom>
          <a:ln w="28575" cmpd="dbl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C00000"/>
                </a:solidFill>
                <a:latin typeface="Arial" pitchFamily="34" charset="0"/>
              </a:rPr>
              <a:t>Пекин - экономический, культурный и политический центр Китая.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3108" y="214290"/>
            <a:ext cx="478634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Китайский язык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636"/>
            <a:ext cx="8215370" cy="1631216"/>
          </a:xfrm>
          <a:prstGeom prst="rect">
            <a:avLst/>
          </a:prstGeom>
          <a:ln w="28575" cmpd="dbl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Китайская письменность использует около 44 тысяч иероглифов, впрочем, в повседневной жизни употребляется гораздо меньшее их число. Так, чтобы читать газеты, достаточно знать всего 3 тысячи иероглифов, а для знакомства с художественной литературой - около 8 тысяч.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000108"/>
            <a:ext cx="5000660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15074" y="2143116"/>
            <a:ext cx="2571768" cy="1323439"/>
          </a:xfrm>
          <a:prstGeom prst="rect">
            <a:avLst/>
          </a:prstGeom>
          <a:ln w="28575" cmpd="dbl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Родным языком для 94% населения является китайский.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14546" y="214290"/>
            <a:ext cx="478634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Экономика Китая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3500462" cy="1631216"/>
          </a:xfrm>
          <a:prstGeom prst="rect">
            <a:avLst/>
          </a:prstGeom>
          <a:ln w="28575" cmpd="dbl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Является второй экономикой мира, мировой лидер по производству большинства видов промышленной продукции.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429124" y="928670"/>
            <a:ext cx="4229100" cy="317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5214950"/>
            <a:ext cx="3357618" cy="707886"/>
          </a:xfrm>
          <a:prstGeom prst="rect">
            <a:avLst/>
          </a:prstGeom>
          <a:ln w="28575" cmpd="dbl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Денежная единица Китая — Юань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714752"/>
            <a:ext cx="2865930" cy="2757489"/>
          </a:xfrm>
          <a:prstGeom prst="rect">
            <a:avLst/>
          </a:prstGeom>
          <a:noFill/>
          <a:ln w="28575" cmpd="thickThin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1538" y="214290"/>
            <a:ext cx="6643734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Сельское хозяйство Китая  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928670"/>
            <a:ext cx="7715304" cy="707886"/>
          </a:xfrm>
          <a:prstGeom prst="rect">
            <a:avLst/>
          </a:prstGeom>
          <a:ln w="28575" cmpd="dbl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Сельское хозяйство Китая является одним из крупнейших в мире по масштабам производимой продукции.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857364"/>
            <a:ext cx="5209162" cy="3457582"/>
          </a:xfrm>
          <a:prstGeom prst="rect">
            <a:avLst/>
          </a:prstGeom>
          <a:noFill/>
          <a:ln w="38100" cmpd="thickThin">
            <a:solidFill>
              <a:srgbClr val="0076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5572140"/>
            <a:ext cx="7715304" cy="1015663"/>
          </a:xfrm>
          <a:prstGeom prst="rect">
            <a:avLst/>
          </a:prstGeom>
          <a:ln w="28575" cmpd="dbl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Рис является основной посевной культурой.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Среди других важных для Китая культур можно назвать пшеницу, кукурузу, просо.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3108" y="214290"/>
            <a:ext cx="4786346" cy="461665"/>
          </a:xfrm>
          <a:prstGeom prst="rect">
            <a:avLst/>
          </a:prstGeom>
          <a:ln w="28575" cmpd="dbl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История Китая</a:t>
            </a:r>
            <a:endParaRPr lang="ru-RU" sz="2400" b="1" dirty="0" smtClean="0">
              <a:ln/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857232"/>
            <a:ext cx="7358114" cy="1015663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Китайская цивилизация — одна из старейших в мире. </a:t>
            </a:r>
          </a:p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По утверждениям китайских учёных, её возраст может составлять пять тысяч лет.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93"/>
          <a:stretch>
            <a:fillRect/>
          </a:stretch>
        </p:blipFill>
        <p:spPr bwMode="auto">
          <a:xfrm>
            <a:off x="1500166" y="2071678"/>
            <a:ext cx="5921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5357826"/>
            <a:ext cx="7929618" cy="1323439"/>
          </a:xfrm>
          <a:prstGeom prst="rect">
            <a:avLst/>
          </a:prstGeom>
          <a:ln w="28575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</a:rPr>
              <a:t>До ХХ в. Китаем правили династии императоров. Они объединяли Китай, ввели орошаемое возделывание риса и построили Великую Китайскую стену, чтобы сдержать натиск варваров с севера.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327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КИТАЙ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103</cp:revision>
  <dcterms:created xsi:type="dcterms:W3CDTF">2014-04-22T04:15:51Z</dcterms:created>
  <dcterms:modified xsi:type="dcterms:W3CDTF">2021-02-24T05:29:24Z</dcterms:modified>
</cp:coreProperties>
</file>