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69" r:id="rId2"/>
    <p:sldId id="272" r:id="rId3"/>
    <p:sldId id="260" r:id="rId4"/>
    <p:sldId id="264" r:id="rId5"/>
    <p:sldId id="267" r:id="rId6"/>
    <p:sldId id="258" r:id="rId7"/>
    <p:sldId id="271" r:id="rId8"/>
    <p:sldId id="259" r:id="rId9"/>
    <p:sldId id="261" r:id="rId10"/>
    <p:sldId id="262" r:id="rId11"/>
    <p:sldId id="263" r:id="rId12"/>
    <p:sldId id="266" r:id="rId13"/>
    <p:sldId id="268" r:id="rId14"/>
    <p:sldId id="265" r:id="rId15"/>
    <p:sldId id="256" r:id="rId16"/>
    <p:sldId id="257" r:id="rId17"/>
    <p:sldId id="273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9792" y="2132856"/>
            <a:ext cx="5040560" cy="2448272"/>
          </a:xfrm>
        </p:spPr>
        <p:txBody>
          <a:bodyPr/>
          <a:lstStyle/>
          <a:p>
            <a:pPr marL="182880" indent="0">
              <a:buNone/>
            </a:pPr>
            <a: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endParaRPr lang="ru-RU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2204864"/>
            <a:ext cx="6192688" cy="2088232"/>
          </a:xfrm>
        </p:spPr>
        <p:txBody>
          <a:bodyPr>
            <a:normAutofit/>
          </a:bodyPr>
          <a:lstStyle/>
          <a:p>
            <a:pPr algn="r"/>
            <a:r>
              <a:rPr lang="ru-RU" sz="9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ИТАЛИЯ</a:t>
            </a:r>
            <a:r>
              <a:rPr lang="ru-RU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60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Миланский собо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02865"/>
            <a:ext cx="7560840" cy="449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7" y="5504665"/>
            <a:ext cx="777686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Helvetica Neue"/>
              </a:rPr>
              <a:t>Великолепное строение в стиле пламенеющей готики, пятая по величине церковь планеты, символ Милана и просто невероятно красивое сооружение. Миланский собор знаменит коллекцией статуй, количество которых превышает три тысячи, богатым убранством, а также потрясающим обзором на весь город с крыши, куда позволено подниматься туристам.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95736" y="153505"/>
            <a:ext cx="48593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Миланский собор </a:t>
            </a:r>
          </a:p>
        </p:txBody>
      </p:sp>
    </p:spTree>
    <p:extLst>
      <p:ext uri="{BB962C8B-B14F-4D97-AF65-F5344CB8AC3E}">
        <p14:creationId xmlns:p14="http://schemas.microsoft.com/office/powerpoint/2010/main" val="219473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Пизанская баш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799843"/>
            <a:ext cx="7366248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97380" y="5534561"/>
            <a:ext cx="72222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Что </a:t>
            </a:r>
            <a:r>
              <a:rPr lang="ru-RU" sz="1600" dirty="0">
                <a:solidFill>
                  <a:srgbClr val="002060"/>
                </a:solidFill>
                <a:latin typeface="Helvetica Neue"/>
              </a:rPr>
              <a:t>можно сказать об этом уникальном строении? Если бы не наклон, считавшийся недостатком башни, она, вероятнее всего, осталась бы самым обычным памятником истории и архитектуры</a:t>
            </a:r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.</a:t>
            </a:r>
          </a:p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Helvetica Neue"/>
              </a:rPr>
              <a:t>А теперь миллионы туристов приезжают, чтобы сфотографироваться на фоне Пизанской </a:t>
            </a:r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башни.</a:t>
            </a:r>
            <a:endParaRPr lang="ru-RU" sz="1600" b="0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4496" y="188640"/>
            <a:ext cx="50244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Пизанская башня</a:t>
            </a:r>
          </a:p>
        </p:txBody>
      </p:sp>
    </p:spTree>
    <p:extLst>
      <p:ext uri="{BB962C8B-B14F-4D97-AF65-F5344CB8AC3E}">
        <p14:creationId xmlns:p14="http://schemas.microsoft.com/office/powerpoint/2010/main" val="1271837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Санта-Мария-дель-Фьор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77" y="676786"/>
            <a:ext cx="6934200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43608" y="99789"/>
            <a:ext cx="68407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Санта-Мария-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дель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36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Фьоре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dirty="0" smtClean="0">
                <a:solidFill>
                  <a:srgbClr val="383838"/>
                </a:solidFill>
                <a:latin typeface="Helvetica Neue"/>
              </a:rPr>
              <a:t>.</a:t>
            </a:r>
            <a:endParaRPr lang="ru-RU" b="0" i="0" dirty="0">
              <a:solidFill>
                <a:srgbClr val="383838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3608" y="5305937"/>
            <a:ext cx="74888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собор Флоренции, наиболее яркий и известный образец флорентийского кватроченто, итальянского искусства периода Раннего Возрождения. Символ Флоренции — красный купол собора — как бы парит над всем городом и отлично виден практически из любой его точки. Кафедральный собор Санта-Мария-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дель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1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Фьоре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славится мозаикой, необычными часами и барельефами</a:t>
            </a:r>
          </a:p>
        </p:txBody>
      </p:sp>
    </p:spTree>
    <p:extLst>
      <p:ext uri="{BB962C8B-B14F-4D97-AF65-F5344CB8AC3E}">
        <p14:creationId xmlns:p14="http://schemas.microsoft.com/office/powerpoint/2010/main" val="539155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Вилла Адриана в Тивол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883298"/>
            <a:ext cx="7416824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17232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просто вилла это императорские апартаменты, целый комплекс сооружений, расположившийся около Рима. Здесь сохранились и термы, и помещения для рабов, и гигантский вестибюль, большой атрий, музей Канопы, а во дворе — красивый сад и водоем с рыбами. Есть на вилле Адриана и Греческий театр, Храм Аполлона, римская и греческая библиотеки.</a:t>
            </a:r>
            <a:endParaRPr lang="ru-RU" sz="1600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94194" y="236967"/>
            <a:ext cx="59716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"/>
              </a:rPr>
              <a:t>Вилла Адриана в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elvetica Neue"/>
              </a:rPr>
              <a:t>Тиволи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94000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Сан-Джиминьян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32" y="847317"/>
            <a:ext cx="7283876" cy="468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78895" y="188640"/>
            <a:ext cx="6696744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Сан-</a:t>
            </a:r>
            <a:r>
              <a:rPr lang="ru-RU" sz="32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Джиминьяно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1400" dirty="0" smtClean="0">
                <a:solidFill>
                  <a:srgbClr val="383838"/>
                </a:solidFill>
                <a:latin typeface="Helvetica Neue"/>
              </a:rPr>
              <a:t>.</a:t>
            </a:r>
            <a:endParaRPr lang="ru-RU" sz="1400" b="0" i="0" dirty="0">
              <a:solidFill>
                <a:srgbClr val="383838"/>
              </a:solidFill>
              <a:effectLst/>
              <a:latin typeface="Helvetica Neue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18854" y="5534560"/>
            <a:ext cx="74255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Helvetica Neue"/>
              </a:rPr>
              <a:t>Город в Тоскане, недалеко от Флоренции. Известен Сан-</a:t>
            </a:r>
            <a:r>
              <a:rPr lang="ru-RU" sz="1600" dirty="0" err="1">
                <a:solidFill>
                  <a:srgbClr val="002060"/>
                </a:solidFill>
                <a:latin typeface="Helvetica Neue"/>
              </a:rPr>
              <a:t>Джиминьяно</a:t>
            </a:r>
            <a:r>
              <a:rPr lang="ru-RU" sz="1600" dirty="0">
                <a:solidFill>
                  <a:srgbClr val="002060"/>
                </a:solidFill>
                <a:latin typeface="Helvetica Neue"/>
              </a:rPr>
              <a:t> тем, что сумел сохранить свой средневековый облик и издалека кажется, что по его улочкам по-прежнему передвигаются повозки, запряженные лошадями, и степенно ходят рыцари с мечами. Обязательно следует увидеть 14 древних башен и местный музей истории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018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51520" y="3933056"/>
            <a:ext cx="3960440" cy="241604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lvl="0"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</a:rPr>
              <a:t>Озеро </a:t>
            </a:r>
            <a:r>
              <a:rPr lang="ru-RU" b="1" dirty="0" smtClean="0">
                <a:solidFill>
                  <a:srgbClr val="002060"/>
                </a:solidFill>
              </a:rPr>
              <a:t>Комо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</a:pPr>
            <a:endParaRPr lang="ru-RU" b="1" dirty="0">
              <a:solidFill>
                <a:srgbClr val="002060"/>
              </a:solidFill>
              <a:latin typeface="Helvetica Neue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Площадь этого самого красивого итальянского озера — 146 квадратных километров.  </a:t>
            </a:r>
            <a:r>
              <a:rPr lang="ru-RU" altLang="ru-RU" sz="1600" dirty="0">
                <a:solidFill>
                  <a:srgbClr val="002060"/>
                </a:solidFill>
                <a:latin typeface="Helvetica Neue"/>
              </a:rPr>
              <a:t>С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Helvetica Neue"/>
                <a:cs typeface="Arial" pitchFamily="34" charset="0"/>
              </a:rPr>
              <a:t>лавится оно не только размерами, но и невероятно романтичной атмосферой, изумительно красивыми пейзажами и роскошными виллами.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 smtClean="0">
                <a:ln>
                  <a:noFill/>
                </a:ln>
                <a:solidFill>
                  <a:srgbClr val="383838"/>
                </a:solidFill>
                <a:effectLst/>
                <a:latin typeface="Helvetica Neue"/>
                <a:cs typeface="Arial" pitchFamily="34" charset="0"/>
              </a:rPr>
              <a:t>                                                                                                               </a:t>
            </a:r>
          </a:p>
        </p:txBody>
      </p:sp>
      <p:pic>
        <p:nvPicPr>
          <p:cNvPr id="1030" name="Picture 6" descr="Озеро Ком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0" y="404664"/>
            <a:ext cx="4627672" cy="3282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Озеро Гар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4464496" cy="3478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961557" y="651056"/>
            <a:ext cx="3960440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200" b="1" dirty="0" smtClean="0">
                <a:solidFill>
                  <a:srgbClr val="002060"/>
                </a:solidFill>
                <a:latin typeface="Helvetica Neue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Helvetica Neue"/>
              </a:rPr>
              <a:t>Озеро </a:t>
            </a:r>
            <a:r>
              <a:rPr lang="ru-RU" b="1" dirty="0" smtClean="0">
                <a:solidFill>
                  <a:srgbClr val="002060"/>
                </a:solidFill>
                <a:latin typeface="Helvetica Neue"/>
              </a:rPr>
              <a:t>Гарда</a:t>
            </a:r>
          </a:p>
          <a:p>
            <a:pPr algn="ctr" fontAlgn="base"/>
            <a:endParaRPr lang="ru-RU" sz="1600" b="1" dirty="0">
              <a:solidFill>
                <a:srgbClr val="002060"/>
              </a:solidFill>
              <a:latin typeface="Helvetica Neue"/>
            </a:endParaRPr>
          </a:p>
          <a:p>
            <a:pPr algn="ctr" fontAlgn="base"/>
            <a:r>
              <a:rPr lang="ru-RU" sz="1600" dirty="0">
                <a:solidFill>
                  <a:srgbClr val="002060"/>
                </a:solidFill>
                <a:latin typeface="Helvetica Neue"/>
              </a:rPr>
              <a:t>Этот водоем стоит увидеть хотя бы потому, что озеро Града является самым большим в Италии. С</a:t>
            </a:r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лавится </a:t>
            </a:r>
            <a:r>
              <a:rPr lang="ru-RU" sz="1600" dirty="0">
                <a:solidFill>
                  <a:srgbClr val="002060"/>
                </a:solidFill>
                <a:latin typeface="Helvetica Neue"/>
              </a:rPr>
              <a:t>оно в первую очередь своими живописными пейзажами, видами на горные вершины, фьордами в узкой </a:t>
            </a:r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части.</a:t>
            </a:r>
            <a:endParaRPr lang="ru-RU" sz="1600" b="0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144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Вулкан Везуви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5573"/>
            <a:ext cx="4464496" cy="29742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788024" y="476672"/>
            <a:ext cx="38884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Вулкан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Везувий</a:t>
            </a:r>
          </a:p>
          <a:p>
            <a:pPr algn="ctr" fontAlgn="base"/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опасный вулкан континентальной Европы, рядом с которым, несмотря на это, расположился один из крупнейших городов страны — Неаполь. Везувий последний раз извергался более 60 лет назад, так что сейчас туристы могут подняться на его вершину, полюбоваться красивейшими видами и представить себе, какой грозной может быть эта гора.</a:t>
            </a:r>
          </a:p>
        </p:txBody>
      </p:sp>
      <p:pic>
        <p:nvPicPr>
          <p:cNvPr id="3076" name="Picture 4" descr="Вулкан Этн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573016"/>
            <a:ext cx="4603154" cy="30666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356992"/>
            <a:ext cx="396044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rgbClr val="002060"/>
                </a:solidFill>
                <a:latin typeface="Helvetica Neue"/>
              </a:rPr>
              <a:t> </a:t>
            </a:r>
            <a:r>
              <a:rPr lang="ru-RU" sz="1600" b="1" dirty="0">
                <a:solidFill>
                  <a:srgbClr val="002060"/>
                </a:solidFill>
                <a:latin typeface="Helvetica Neue"/>
              </a:rPr>
              <a:t>Вулкан Этна</a:t>
            </a:r>
          </a:p>
          <a:p>
            <a:pPr algn="ctr" fontAlgn="base"/>
            <a:r>
              <a:rPr lang="ru-RU" sz="1600" dirty="0">
                <a:solidFill>
                  <a:srgbClr val="002060"/>
                </a:solidFill>
                <a:latin typeface="Helvetica Neue"/>
              </a:rPr>
              <a:t>Этот сицилийский вулкан является самым высоким в Европе, причем действующим. Верхушка Этны часто начинает дымиться, а из многочисленных боковых кратеров течет лава, предупреждая — вулкан всего лишь спит, не стоит расслабляться! Подняться на Этну можно по трем маршрутам, пешим туристам настоятельно советуют воспользоваться услугами гида.</a:t>
            </a:r>
            <a:endParaRPr lang="ru-RU" sz="1600" b="0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4304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0-tub-ru.yandex.net/i?id=31370ad9872875f75d63146e125d03ae-l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32933"/>
            <a:ext cx="5828095" cy="549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03648" y="402606"/>
            <a:ext cx="61926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Итальянские блюда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2" name="Picture 8" descr="http://data2.1freewallpapers.com/detail/pasta-sauce-green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1875"/>
            <a:ext cx="2232247" cy="149325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topitalianstyle.com/wp-content/uploads/2015/05/lasagna-1024x8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928" y="4923207"/>
            <a:ext cx="1800810" cy="1575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druziatesta.ru/wp-content/uploads/2015/10/6537859b60-KW_25_Tiramisu_z_truskawka_960x54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31" r="2065"/>
          <a:stretch/>
        </p:blipFill>
        <p:spPr bwMode="auto">
          <a:xfrm>
            <a:off x="262470" y="620688"/>
            <a:ext cx="1707305" cy="12821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www.koolinar.ru/all_image/recipes/140/140326/r1403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7" r="25655" b="14997"/>
          <a:stretch/>
        </p:blipFill>
        <p:spPr bwMode="auto">
          <a:xfrm>
            <a:off x="6955409" y="332384"/>
            <a:ext cx="1930535" cy="14010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9384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47494" y="1988840"/>
            <a:ext cx="748883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66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069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420" y="260648"/>
            <a:ext cx="446449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самом юге Европы, на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Аппенинском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полуострове расположена великолепная Италия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стране проживает более пятидесяти семи миллионов человек – итальянцы, тирольцы, греки, албанцы и французы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Государственный язык –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итальянский.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Столица Италии – великолепный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Рим.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Италия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раничит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Францией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северо-западе,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Швейцарией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Австрией— 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севере, Словенией — на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северо-востоке. 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Занимает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Апеннинский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полуостров, крайний северо-запад Балканского полуострова,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Паданскую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равнину, южные склоны Альп, острова Сицилия, Сардиния и ряд мелких островов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Италии находится 53 памятника Всемирного наследия ЮНЕСКО — больше, чем в какой-либо другой стране 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мира. Итальянские города: Венеция, Флоренция, Верона, Милан, Неаполь, Турин и др.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548681"/>
            <a:ext cx="4114899" cy="576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jizn.net.ua/wp-content/uploads/2017/10/maxresdefault%D1%86%D0%BF%D0%BD%D1%83%D1%84%D2%91%D0%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800" y="0"/>
            <a:ext cx="1800200" cy="1124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23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антеон в Ри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967" y="923003"/>
            <a:ext cx="6934200" cy="461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33062" y="5780782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002060"/>
                </a:solidFill>
              </a:rPr>
              <a:t>Настоящее </a:t>
            </a:r>
            <a:r>
              <a:rPr lang="ru-RU" sz="1600" dirty="0">
                <a:solidFill>
                  <a:srgbClr val="002060"/>
                </a:solidFill>
              </a:rPr>
              <a:t>достижение строительных технологий античности, великолепный храм, который стал образцом античной архитектуры и породил множество подражателей.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55776" y="260648"/>
            <a:ext cx="3825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Пантеон в Риме</a:t>
            </a:r>
          </a:p>
        </p:txBody>
      </p:sp>
    </p:spTree>
    <p:extLst>
      <p:ext uri="{BB962C8B-B14F-4D97-AF65-F5344CB8AC3E}">
        <p14:creationId xmlns:p14="http://schemas.microsoft.com/office/powerpoint/2010/main" val="35939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олизей в Рим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6979"/>
            <a:ext cx="7654280" cy="476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7624" y="5877272"/>
            <a:ext cx="693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b="1" dirty="0" smtClean="0">
                <a:solidFill>
                  <a:srgbClr val="002060"/>
                </a:solidFill>
                <a:latin typeface="Helvetica Neue"/>
              </a:rPr>
              <a:t>Колизей  -  </a:t>
            </a:r>
            <a:r>
              <a:rPr lang="ru-RU" sz="1600" b="1" dirty="0">
                <a:solidFill>
                  <a:srgbClr val="002060"/>
                </a:solidFill>
                <a:latin typeface="Helvetica Neue"/>
              </a:rPr>
              <a:t>э</a:t>
            </a:r>
            <a:r>
              <a:rPr lang="ru-RU" sz="1600" b="1" dirty="0" smtClean="0">
                <a:solidFill>
                  <a:srgbClr val="002060"/>
                </a:solidFill>
                <a:latin typeface="Helvetica Neue"/>
              </a:rPr>
              <a:t>то </a:t>
            </a:r>
            <a:r>
              <a:rPr lang="ru-RU" sz="1600" b="1" dirty="0">
                <a:solidFill>
                  <a:srgbClr val="002060"/>
                </a:solidFill>
                <a:latin typeface="Helvetica Neue"/>
              </a:rPr>
              <a:t>визитная карточка Рима, сооружение, которое знакомо даже тем, кто ни разу не покидал свой родной город. </a:t>
            </a:r>
            <a:endParaRPr lang="ru-RU" sz="1600" b="1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260648"/>
            <a:ext cx="48415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Колизей в Риме</a:t>
            </a:r>
          </a:p>
        </p:txBody>
      </p:sp>
    </p:spTree>
    <p:extLst>
      <p:ext uri="{BB962C8B-B14F-4D97-AF65-F5344CB8AC3E}">
        <p14:creationId xmlns:p14="http://schemas.microsoft.com/office/powerpoint/2010/main" val="12231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4000"/>
                <a:satMod val="160000"/>
                <a:lumMod val="160000"/>
              </a:schemeClr>
            </a:gs>
            <a:gs pos="42000">
              <a:schemeClr val="bg2">
                <a:tint val="94000"/>
                <a:shade val="94000"/>
                <a:satMod val="160000"/>
                <a:lumMod val="130000"/>
              </a:schemeClr>
            </a:gs>
            <a:gs pos="100000">
              <a:schemeClr val="bg2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Фонтан Трев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35" y="834057"/>
            <a:ext cx="7959565" cy="4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5634" y="5626894"/>
            <a:ext cx="79595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Самый большой и знаменитый фонтан Рима, куда бросают монетки все туристы, желающие вернуться в «Вечный город». Кстати, каждый год коммунальщики вылавливают отсюда около 700 тысяч евро! Фонтан </a:t>
            </a:r>
            <a:r>
              <a:rPr lang="ru-RU" sz="1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Треви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«снимался» в нескольких известных кинофильмах. Кроме того, пары приходят сюда выпить из «трубочек влюбленных», чтобы всегда быть вместе</a:t>
            </a: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b="0" i="0" dirty="0"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87726"/>
            <a:ext cx="4464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Фонтан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Треви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824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ревнеримский город Помпе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86617"/>
            <a:ext cx="7992888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238" y="57332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Все знакомы </a:t>
            </a:r>
            <a:r>
              <a:rPr lang="ru-RU" sz="1600" dirty="0">
                <a:solidFill>
                  <a:srgbClr val="002060"/>
                </a:solidFill>
                <a:latin typeface="Helvetica Neue"/>
              </a:rPr>
              <a:t>с печальной историей этого итальянского города, который почти 2 тысячи лет назад был полностью разрушен при извержении </a:t>
            </a:r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вулкана.</a:t>
            </a:r>
          </a:p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 Развалины</a:t>
            </a:r>
            <a:r>
              <a:rPr lang="ru-RU" sz="1600" dirty="0">
                <a:solidFill>
                  <a:srgbClr val="002060"/>
                </a:solidFill>
                <a:latin typeface="Helvetica Neue"/>
              </a:rPr>
              <a:t>, надежно скрытые под вулканическим пеплом, хорошо </a:t>
            </a:r>
            <a:r>
              <a:rPr lang="ru-RU" sz="1600" dirty="0" smtClean="0">
                <a:solidFill>
                  <a:srgbClr val="002060"/>
                </a:solidFill>
                <a:latin typeface="Helvetica Neue"/>
              </a:rPr>
              <a:t>сохранились.</a:t>
            </a:r>
            <a:endParaRPr lang="ru-RU" sz="1600" b="0" i="0" dirty="0">
              <a:solidFill>
                <a:srgbClr val="002060"/>
              </a:solidFill>
              <a:effectLst/>
              <a:latin typeface="Helvetica Neue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16632"/>
            <a:ext cx="71287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Древнеримский город Помпеи</a:t>
            </a:r>
          </a:p>
        </p:txBody>
      </p:sp>
    </p:spTree>
    <p:extLst>
      <p:ext uri="{BB962C8B-B14F-4D97-AF65-F5344CB8AC3E}">
        <p14:creationId xmlns:p14="http://schemas.microsoft.com/office/powerpoint/2010/main" val="1058345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upload.wikimedia.org/wikipedia/commons/4/4b/VeronaP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34" y="786572"/>
            <a:ext cx="6696744" cy="467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07504" y="5458212"/>
            <a:ext cx="90364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Город славится древнеримскими (Арена </a:t>
            </a:r>
            <a:r>
              <a:rPr lang="ru-RU" sz="1600" dirty="0" err="1">
                <a:solidFill>
                  <a:srgbClr val="002060"/>
                </a:solidFill>
              </a:rPr>
              <a:t>ди</a:t>
            </a:r>
            <a:r>
              <a:rPr lang="ru-RU" sz="1600" dirty="0">
                <a:solidFill>
                  <a:srgbClr val="002060"/>
                </a:solidFill>
              </a:rPr>
              <a:t> Верона, Арка </a:t>
            </a:r>
            <a:r>
              <a:rPr lang="ru-RU" sz="1600" dirty="0" err="1">
                <a:solidFill>
                  <a:srgbClr val="002060"/>
                </a:solidFill>
              </a:rPr>
              <a:t>Гави</a:t>
            </a:r>
            <a:r>
              <a:rPr lang="ru-RU" sz="1600" dirty="0">
                <a:solidFill>
                  <a:srgbClr val="002060"/>
                </a:solidFill>
              </a:rPr>
              <a:t>, Порта </a:t>
            </a:r>
            <a:r>
              <a:rPr lang="ru-RU" sz="1600" dirty="0" err="1">
                <a:solidFill>
                  <a:srgbClr val="002060"/>
                </a:solidFill>
              </a:rPr>
              <a:t>Борсари</a:t>
            </a:r>
            <a:r>
              <a:rPr lang="ru-RU" sz="1600" dirty="0">
                <a:solidFill>
                  <a:srgbClr val="002060"/>
                </a:solidFill>
              </a:rPr>
              <a:t>, Римский театр) и средневековыми архитектурными памятниками (</a:t>
            </a:r>
            <a:r>
              <a:rPr lang="ru-RU" sz="1600" dirty="0" err="1">
                <a:solidFill>
                  <a:srgbClr val="002060"/>
                </a:solidFill>
              </a:rPr>
              <a:t>Кастельвеккио</a:t>
            </a:r>
            <a:r>
              <a:rPr lang="ru-RU" sz="1600" dirty="0">
                <a:solidFill>
                  <a:srgbClr val="002060"/>
                </a:solidFill>
              </a:rPr>
              <a:t>, арки Скалигеров), многочисленными романскими и готическими церквями, дворцами эпохи Возрождения, музеями, консерваторией «</a:t>
            </a:r>
            <a:r>
              <a:rPr lang="ru-RU" sz="1600" dirty="0" err="1">
                <a:solidFill>
                  <a:srgbClr val="002060"/>
                </a:solidFill>
              </a:rPr>
              <a:t>Evaristo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Felice</a:t>
            </a:r>
            <a:r>
              <a:rPr lang="ru-RU" sz="1600" dirty="0">
                <a:solidFill>
                  <a:srgbClr val="002060"/>
                </a:solidFill>
              </a:rPr>
              <a:t> </a:t>
            </a:r>
            <a:r>
              <a:rPr lang="ru-RU" sz="1600" dirty="0" err="1">
                <a:solidFill>
                  <a:srgbClr val="002060"/>
                </a:solidFill>
              </a:rPr>
              <a:t>dall’Abaco</a:t>
            </a:r>
            <a:r>
              <a:rPr lang="ru-RU" sz="1600" dirty="0">
                <a:solidFill>
                  <a:srgbClr val="002060"/>
                </a:solidFill>
              </a:rPr>
              <a:t>», а также </a:t>
            </a:r>
            <a:r>
              <a:rPr lang="ru-RU" sz="1600" dirty="0" smtClean="0">
                <a:solidFill>
                  <a:srgbClr val="002060"/>
                </a:solidFill>
              </a:rPr>
              <a:t>университетом.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</a:t>
            </a:r>
            <a:r>
              <a:rPr lang="ru-RU" sz="1600" dirty="0">
                <a:solidFill>
                  <a:srgbClr val="002060"/>
                </a:solidFill>
              </a:rPr>
              <a:t>Вероне происходит действие пьесы Шекспира «Ромео и Джульетта».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34072" y="140241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ВЕРОНА</a:t>
            </a:r>
            <a:endParaRPr lang="ru-RU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975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Гранд-канал (Венеция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28038"/>
            <a:ext cx="7655592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5534561"/>
            <a:ext cx="7943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002060"/>
                </a:solidFill>
              </a:rPr>
              <a:t>Если </a:t>
            </a:r>
            <a:r>
              <a:rPr lang="ru-RU" sz="1600" dirty="0">
                <a:solidFill>
                  <a:srgbClr val="002060"/>
                </a:solidFill>
              </a:rPr>
              <a:t>в большинстве городов главной транспортной артерией выступают центральные улицы, то в Венеции, самом «водяном» населенном пункте планеты, таковой является, конечно же, канал. Вернее, Гранд-канал! На его берегах сосредоточено большинство самых красивых зданий Венеции, так что жители города традиционно называют его «Канал-дворец»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53506"/>
            <a:ext cx="7655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Гранд-канал (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Венеция</a:t>
            </a:r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</a:t>
            </a:r>
            <a:endParaRPr lang="ru-RU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7601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obor-svyatogo-mar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557" y="880532"/>
            <a:ext cx="752787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48400" y="5733256"/>
            <a:ext cx="80961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Этот </a:t>
            </a:r>
            <a:r>
              <a:rPr lang="ru-RU" sz="1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редкий образец пышной византийской архитектуры в Западной Европе находится около Дворца Дожей, на одноименной площади. Славится мозаикой и многочисленными произведениями искусства.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32557" y="260648"/>
            <a:ext cx="7775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Собор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Святого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Марка</a:t>
            </a:r>
            <a:r>
              <a:rPr lang="ru-RU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(Венеция)</a:t>
            </a:r>
            <a:endParaRPr lang="ru-RU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178</TotalTime>
  <Words>886</Words>
  <Application>Microsoft Office PowerPoint</Application>
  <PresentationFormat>Экран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Воздушный поток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Station</dc:creator>
  <cp:lastModifiedBy>User</cp:lastModifiedBy>
  <cp:revision>34</cp:revision>
  <dcterms:created xsi:type="dcterms:W3CDTF">2018-05-07T03:10:54Z</dcterms:created>
  <dcterms:modified xsi:type="dcterms:W3CDTF">2020-08-13T05:27:55Z</dcterms:modified>
</cp:coreProperties>
</file>