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60"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D70ECA7-3D54-4477-BD03-DE319C4BFDD2}" type="datetimeFigureOut">
              <a:rPr lang="ru-RU" smtClean="0"/>
              <a:t>14.12.2020</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218BCE1-9307-4C9E-94B0-E295487DF167}" type="slidenum">
              <a:rPr lang="ru-RU" smtClean="0"/>
              <a:t>‹#›</a:t>
            </a:fld>
            <a:endParaRPr lang="ru-RU"/>
          </a:p>
        </p:txBody>
      </p:sp>
    </p:spTree>
    <p:extLst>
      <p:ext uri="{BB962C8B-B14F-4D97-AF65-F5344CB8AC3E}">
        <p14:creationId xmlns:p14="http://schemas.microsoft.com/office/powerpoint/2010/main" val="326094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D70ECA7-3D54-4477-BD03-DE319C4BFDD2}" type="datetimeFigureOut">
              <a:rPr lang="ru-RU" smtClean="0"/>
              <a:t>14.12.2020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218BCE1-9307-4C9E-94B0-E295487DF167}" type="slidenum">
              <a:rPr lang="ru-RU" smtClean="0"/>
              <a:t>‹#›</a:t>
            </a:fld>
            <a:endParaRPr lang="ru-RU"/>
          </a:p>
        </p:txBody>
      </p:sp>
    </p:spTree>
    <p:extLst>
      <p:ext uri="{BB962C8B-B14F-4D97-AF65-F5344CB8AC3E}">
        <p14:creationId xmlns:p14="http://schemas.microsoft.com/office/powerpoint/2010/main" val="3785695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D70ECA7-3D54-4477-BD03-DE319C4BFDD2}" type="datetimeFigureOut">
              <a:rPr lang="ru-RU" smtClean="0"/>
              <a:t>14.12.2020</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218BCE1-9307-4C9E-94B0-E295487DF167}"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95747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0D70ECA7-3D54-4477-BD03-DE319C4BFDD2}" type="datetimeFigureOut">
              <a:rPr lang="ru-RU" smtClean="0"/>
              <a:t>14.12.2020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218BCE1-9307-4C9E-94B0-E295487DF167}" type="slidenum">
              <a:rPr lang="ru-RU" smtClean="0"/>
              <a:t>‹#›</a:t>
            </a:fld>
            <a:endParaRPr lang="ru-RU"/>
          </a:p>
        </p:txBody>
      </p:sp>
    </p:spTree>
    <p:extLst>
      <p:ext uri="{BB962C8B-B14F-4D97-AF65-F5344CB8AC3E}">
        <p14:creationId xmlns:p14="http://schemas.microsoft.com/office/powerpoint/2010/main" val="829190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0D70ECA7-3D54-4477-BD03-DE319C4BFDD2}" type="datetimeFigureOut">
              <a:rPr lang="ru-RU" smtClean="0"/>
              <a:t>14.12.2020</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218BCE1-9307-4C9E-94B0-E295487DF167}"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84948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0D70ECA7-3D54-4477-BD03-DE319C4BFDD2}" type="datetimeFigureOut">
              <a:rPr lang="ru-RU" smtClean="0"/>
              <a:t>14.12.2020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218BCE1-9307-4C9E-94B0-E295487DF167}" type="slidenum">
              <a:rPr lang="ru-RU" smtClean="0"/>
              <a:t>‹#›</a:t>
            </a:fld>
            <a:endParaRPr lang="ru-RU"/>
          </a:p>
        </p:txBody>
      </p:sp>
    </p:spTree>
    <p:extLst>
      <p:ext uri="{BB962C8B-B14F-4D97-AF65-F5344CB8AC3E}">
        <p14:creationId xmlns:p14="http://schemas.microsoft.com/office/powerpoint/2010/main" val="4069472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D70ECA7-3D54-4477-BD03-DE319C4BFDD2}" type="datetimeFigureOut">
              <a:rPr lang="ru-RU" smtClean="0"/>
              <a:t>14.12.2020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218BCE1-9307-4C9E-94B0-E295487DF167}" type="slidenum">
              <a:rPr lang="ru-RU" smtClean="0"/>
              <a:t>‹#›</a:t>
            </a:fld>
            <a:endParaRPr lang="ru-RU"/>
          </a:p>
        </p:txBody>
      </p:sp>
    </p:spTree>
    <p:extLst>
      <p:ext uri="{BB962C8B-B14F-4D97-AF65-F5344CB8AC3E}">
        <p14:creationId xmlns:p14="http://schemas.microsoft.com/office/powerpoint/2010/main" val="3429863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D70ECA7-3D54-4477-BD03-DE319C4BFDD2}" type="datetimeFigureOut">
              <a:rPr lang="ru-RU" smtClean="0"/>
              <a:t>14.12.2020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218BCE1-9307-4C9E-94B0-E295487DF167}" type="slidenum">
              <a:rPr lang="ru-RU" smtClean="0"/>
              <a:t>‹#›</a:t>
            </a:fld>
            <a:endParaRPr lang="ru-RU"/>
          </a:p>
        </p:txBody>
      </p:sp>
    </p:spTree>
    <p:extLst>
      <p:ext uri="{BB962C8B-B14F-4D97-AF65-F5344CB8AC3E}">
        <p14:creationId xmlns:p14="http://schemas.microsoft.com/office/powerpoint/2010/main" val="224667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D70ECA7-3D54-4477-BD03-DE319C4BFDD2}" type="datetimeFigureOut">
              <a:rPr lang="ru-RU" smtClean="0"/>
              <a:t>14.12.2020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218BCE1-9307-4C9E-94B0-E295487DF167}" type="slidenum">
              <a:rPr lang="ru-RU" smtClean="0"/>
              <a:t>‹#›</a:t>
            </a:fld>
            <a:endParaRPr lang="ru-RU"/>
          </a:p>
        </p:txBody>
      </p:sp>
    </p:spTree>
    <p:extLst>
      <p:ext uri="{BB962C8B-B14F-4D97-AF65-F5344CB8AC3E}">
        <p14:creationId xmlns:p14="http://schemas.microsoft.com/office/powerpoint/2010/main" val="1380974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D70ECA7-3D54-4477-BD03-DE319C4BFDD2}" type="datetimeFigureOut">
              <a:rPr lang="ru-RU" smtClean="0"/>
              <a:t>14.12.2020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218BCE1-9307-4C9E-94B0-E295487DF167}" type="slidenum">
              <a:rPr lang="ru-RU" smtClean="0"/>
              <a:t>‹#›</a:t>
            </a:fld>
            <a:endParaRPr lang="ru-RU"/>
          </a:p>
        </p:txBody>
      </p:sp>
    </p:spTree>
    <p:extLst>
      <p:ext uri="{BB962C8B-B14F-4D97-AF65-F5344CB8AC3E}">
        <p14:creationId xmlns:p14="http://schemas.microsoft.com/office/powerpoint/2010/main" val="748502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D70ECA7-3D54-4477-BD03-DE319C4BFDD2}" type="datetimeFigureOut">
              <a:rPr lang="ru-RU" smtClean="0"/>
              <a:t>14.12.2020</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218BCE1-9307-4C9E-94B0-E295487DF167}" type="slidenum">
              <a:rPr lang="ru-RU" smtClean="0"/>
              <a:t>‹#›</a:t>
            </a:fld>
            <a:endParaRPr lang="ru-RU"/>
          </a:p>
        </p:txBody>
      </p:sp>
    </p:spTree>
    <p:extLst>
      <p:ext uri="{BB962C8B-B14F-4D97-AF65-F5344CB8AC3E}">
        <p14:creationId xmlns:p14="http://schemas.microsoft.com/office/powerpoint/2010/main" val="432549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D70ECA7-3D54-4477-BD03-DE319C4BFDD2}" type="datetimeFigureOut">
              <a:rPr lang="ru-RU" smtClean="0"/>
              <a:t>14.12.2020</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218BCE1-9307-4C9E-94B0-E295487DF167}" type="slidenum">
              <a:rPr lang="ru-RU" smtClean="0"/>
              <a:t>‹#›</a:t>
            </a:fld>
            <a:endParaRPr lang="ru-RU"/>
          </a:p>
        </p:txBody>
      </p:sp>
    </p:spTree>
    <p:extLst>
      <p:ext uri="{BB962C8B-B14F-4D97-AF65-F5344CB8AC3E}">
        <p14:creationId xmlns:p14="http://schemas.microsoft.com/office/powerpoint/2010/main" val="1831363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D70ECA7-3D54-4477-BD03-DE319C4BFDD2}" type="datetimeFigureOut">
              <a:rPr lang="ru-RU" smtClean="0"/>
              <a:t>14.12.2020</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218BCE1-9307-4C9E-94B0-E295487DF167}" type="slidenum">
              <a:rPr lang="ru-RU" smtClean="0"/>
              <a:t>‹#›</a:t>
            </a:fld>
            <a:endParaRPr lang="ru-RU"/>
          </a:p>
        </p:txBody>
      </p:sp>
    </p:spTree>
    <p:extLst>
      <p:ext uri="{BB962C8B-B14F-4D97-AF65-F5344CB8AC3E}">
        <p14:creationId xmlns:p14="http://schemas.microsoft.com/office/powerpoint/2010/main" val="1971506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70ECA7-3D54-4477-BD03-DE319C4BFDD2}" type="datetimeFigureOut">
              <a:rPr lang="ru-RU" smtClean="0"/>
              <a:t>14.12.2020</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218BCE1-9307-4C9E-94B0-E295487DF167}" type="slidenum">
              <a:rPr lang="ru-RU" smtClean="0"/>
              <a:t>‹#›</a:t>
            </a:fld>
            <a:endParaRPr lang="ru-RU"/>
          </a:p>
        </p:txBody>
      </p:sp>
    </p:spTree>
    <p:extLst>
      <p:ext uri="{BB962C8B-B14F-4D97-AF65-F5344CB8AC3E}">
        <p14:creationId xmlns:p14="http://schemas.microsoft.com/office/powerpoint/2010/main" val="1248548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D70ECA7-3D54-4477-BD03-DE319C4BFDD2}" type="datetimeFigureOut">
              <a:rPr lang="ru-RU" smtClean="0"/>
              <a:t>14.12.2020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218BCE1-9307-4C9E-94B0-E295487DF167}" type="slidenum">
              <a:rPr lang="ru-RU" smtClean="0"/>
              <a:t>‹#›</a:t>
            </a:fld>
            <a:endParaRPr lang="ru-RU"/>
          </a:p>
        </p:txBody>
      </p:sp>
    </p:spTree>
    <p:extLst>
      <p:ext uri="{BB962C8B-B14F-4D97-AF65-F5344CB8AC3E}">
        <p14:creationId xmlns:p14="http://schemas.microsoft.com/office/powerpoint/2010/main" val="1516568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D70ECA7-3D54-4477-BD03-DE319C4BFDD2}" type="datetimeFigureOut">
              <a:rPr lang="ru-RU" smtClean="0"/>
              <a:t>14.12.2020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218BCE1-9307-4C9E-94B0-E295487DF167}" type="slidenum">
              <a:rPr lang="ru-RU" smtClean="0"/>
              <a:t>‹#›</a:t>
            </a:fld>
            <a:endParaRPr lang="ru-RU"/>
          </a:p>
        </p:txBody>
      </p:sp>
    </p:spTree>
    <p:extLst>
      <p:ext uri="{BB962C8B-B14F-4D97-AF65-F5344CB8AC3E}">
        <p14:creationId xmlns:p14="http://schemas.microsoft.com/office/powerpoint/2010/main" val="1778880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D70ECA7-3D54-4477-BD03-DE319C4BFDD2}" type="datetimeFigureOut">
              <a:rPr lang="ru-RU" smtClean="0"/>
              <a:t>14.12.2020</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218BCE1-9307-4C9E-94B0-E295487DF167}" type="slidenum">
              <a:rPr lang="ru-RU" smtClean="0"/>
              <a:t>‹#›</a:t>
            </a:fld>
            <a:endParaRPr lang="ru-RU"/>
          </a:p>
        </p:txBody>
      </p:sp>
    </p:spTree>
    <p:extLst>
      <p:ext uri="{BB962C8B-B14F-4D97-AF65-F5344CB8AC3E}">
        <p14:creationId xmlns:p14="http://schemas.microsoft.com/office/powerpoint/2010/main" val="1477151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georgiabest.ru/voshititelnaya-svanetiy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12675" y="2514600"/>
            <a:ext cx="5091937" cy="2262781"/>
          </a:xfrm>
        </p:spPr>
        <p:txBody>
          <a:bodyPr>
            <a:normAutofit/>
          </a:bodyPr>
          <a:lstStyle/>
          <a:p>
            <a:r>
              <a:rPr lang="ru-RU" sz="8800" dirty="0" smtClean="0">
                <a:solidFill>
                  <a:schemeClr val="tx1">
                    <a:lumMod val="95000"/>
                    <a:lumOff val="5000"/>
                  </a:schemeClr>
                </a:solidFill>
                <a:latin typeface="Times New Roman" panose="02020603050405020304" pitchFamily="18" charset="0"/>
                <a:cs typeface="Times New Roman" panose="02020603050405020304" pitchFamily="18" charset="0"/>
              </a:rPr>
              <a:t>Грузия</a:t>
            </a:r>
            <a:endParaRPr lang="ru-RU" sz="8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5967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505" y="5047013"/>
            <a:ext cx="11863449" cy="1608117"/>
          </a:xfrm>
        </p:spPr>
        <p:txBody>
          <a:bodyPr>
            <a:noAutofit/>
          </a:bodyPr>
          <a:lstStyle/>
          <a:p>
            <a:r>
              <a:rPr lang="ru-RU" sz="2000" dirty="0">
                <a:latin typeface="Times New Roman" panose="02020603050405020304" pitchFamily="18" charset="0"/>
                <a:cs typeface="Times New Roman" panose="02020603050405020304" pitchFamily="18" charset="0"/>
              </a:rPr>
              <a:t>Атмосфера этого места способна заворожить любого. Пещерный город был вырублен во времена правления царицы Тамары. Он включал в себя множество комнат, тоннелей, систему водопровода и монастырь и был полностью скрыт в горе </a:t>
            </a:r>
            <a:r>
              <a:rPr lang="ru-RU" sz="2000" dirty="0" err="1">
                <a:latin typeface="Times New Roman" panose="02020603050405020304" pitchFamily="18" charset="0"/>
                <a:cs typeface="Times New Roman" panose="02020603050405020304" pitchFamily="18" charset="0"/>
              </a:rPr>
              <a:t>Эрушети</a:t>
            </a:r>
            <a:r>
              <a:rPr lang="ru-RU" sz="2000" dirty="0">
                <a:latin typeface="Times New Roman" panose="02020603050405020304" pitchFamily="18" charset="0"/>
                <a:cs typeface="Times New Roman" panose="02020603050405020304" pitchFamily="18" charset="0"/>
              </a:rPr>
              <a:t>. Но в 1283 году после сильного землетрясения часть горы обрушилась и </a:t>
            </a:r>
            <a:r>
              <a:rPr lang="ru-RU" sz="2000" dirty="0" err="1">
                <a:latin typeface="Times New Roman" panose="02020603050405020304" pitchFamily="18" charset="0"/>
                <a:cs typeface="Times New Roman" panose="02020603050405020304" pitchFamily="18" charset="0"/>
              </a:rPr>
              <a:t>Вардзия</a:t>
            </a:r>
            <a:r>
              <a:rPr lang="ru-RU" sz="2000" dirty="0">
                <a:latin typeface="Times New Roman" panose="02020603050405020304" pitchFamily="18" charset="0"/>
                <a:cs typeface="Times New Roman" panose="02020603050405020304" pitchFamily="18" charset="0"/>
              </a:rPr>
              <a:t> сильно пострадал. Сейчас осталось около 600 помещений, в том числе действующий храм с уникальными фресками.</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2220" y="95004"/>
            <a:ext cx="9904017" cy="4952009"/>
          </a:xfrm>
        </p:spPr>
      </p:pic>
      <p:sp>
        <p:nvSpPr>
          <p:cNvPr id="3" name="Прямоугольник 2"/>
          <p:cNvSpPr/>
          <p:nvPr/>
        </p:nvSpPr>
        <p:spPr>
          <a:xfrm>
            <a:off x="8691747" y="95004"/>
            <a:ext cx="1149930" cy="369332"/>
          </a:xfrm>
          <a:prstGeom prst="rect">
            <a:avLst/>
          </a:prstGeom>
        </p:spPr>
        <p:txBody>
          <a:bodyPr wrap="none">
            <a:spAutoFit/>
          </a:bodyPr>
          <a:lstStyle/>
          <a:p>
            <a:pPr algn="ctr"/>
            <a:r>
              <a:rPr lang="ru-RU" b="1" dirty="0" err="1">
                <a:solidFill>
                  <a:srgbClr val="111111"/>
                </a:solidFill>
                <a:latin typeface="Roboto"/>
              </a:rPr>
              <a:t>Вардзиа</a:t>
            </a:r>
            <a:endParaRPr lang="ru-RU" b="0" i="0" dirty="0">
              <a:solidFill>
                <a:srgbClr val="111111"/>
              </a:solidFill>
              <a:effectLst/>
              <a:latin typeface="Roboto"/>
            </a:endParaRPr>
          </a:p>
        </p:txBody>
      </p:sp>
    </p:spTree>
    <p:extLst>
      <p:ext uri="{BB962C8B-B14F-4D97-AF65-F5344CB8AC3E}">
        <p14:creationId xmlns:p14="http://schemas.microsoft.com/office/powerpoint/2010/main" val="2879525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15148" y="106877"/>
            <a:ext cx="5685808" cy="1852551"/>
          </a:xfrm>
        </p:spPr>
        <p:txBody>
          <a:bodyPr>
            <a:normAutofit fontScale="90000"/>
          </a:bodyPr>
          <a:lstStyle/>
          <a:p>
            <a:r>
              <a:rPr lang="ru-RU" sz="2000" dirty="0">
                <a:latin typeface="Times New Roman" panose="02020603050405020304" pitchFamily="18" charset="0"/>
                <a:cs typeface="Times New Roman" panose="02020603050405020304" pitchFamily="18" charset="0"/>
              </a:rPr>
              <a:t>В древности крепость служила форпостом от набегов захватчиков и была надежной защитой для местных жителей. Первые постройки этого военного укрепления датируются ХІІІ веком, церкви были построены в ХVІІ веке. В настоящее время от огромной крепости остался только верхний замок, состоящий из трех церквей, нескольких сторожевых башен и крепостной стены. </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003" y="106877"/>
            <a:ext cx="6153891" cy="3651662"/>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894" y="3125337"/>
            <a:ext cx="5872080" cy="3548595"/>
          </a:xfrm>
          <a:prstGeom prst="rect">
            <a:avLst/>
          </a:prstGeom>
        </p:spPr>
      </p:pic>
      <p:sp>
        <p:nvSpPr>
          <p:cNvPr id="6" name="Прямоугольник 5"/>
          <p:cNvSpPr/>
          <p:nvPr/>
        </p:nvSpPr>
        <p:spPr>
          <a:xfrm>
            <a:off x="152894" y="3913494"/>
            <a:ext cx="5856020" cy="1754326"/>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В одну из башен можно войти и подняться вверх, откуда открываются необыкновенной красоты виды. Можно побродить по территории замка, зайти в церкви, вдохнуть атмосферу средневековья и древней грузинской культуры, а также насладиться красотами незабываемых видов.</a:t>
            </a:r>
            <a:endParaRPr lang="ru-RU" dirty="0"/>
          </a:p>
        </p:txBody>
      </p:sp>
      <p:sp>
        <p:nvSpPr>
          <p:cNvPr id="7" name="Прямоугольник 6"/>
          <p:cNvSpPr/>
          <p:nvPr/>
        </p:nvSpPr>
        <p:spPr>
          <a:xfrm>
            <a:off x="241261" y="85496"/>
            <a:ext cx="2304221" cy="369332"/>
          </a:xfrm>
          <a:prstGeom prst="rect">
            <a:avLst/>
          </a:prstGeom>
        </p:spPr>
        <p:txBody>
          <a:bodyPr wrap="none">
            <a:spAutoFit/>
          </a:bodyPr>
          <a:lstStyle/>
          <a:p>
            <a:pPr algn="ctr"/>
            <a:r>
              <a:rPr lang="ru-RU" b="1" dirty="0">
                <a:solidFill>
                  <a:srgbClr val="111111"/>
                </a:solidFill>
                <a:latin typeface="Roboto"/>
              </a:rPr>
              <a:t>Крепость Ананури</a:t>
            </a:r>
            <a:endParaRPr lang="ru-RU" b="0" i="0" dirty="0">
              <a:solidFill>
                <a:srgbClr val="111111"/>
              </a:solidFill>
              <a:effectLst/>
              <a:latin typeface="Roboto"/>
            </a:endParaRPr>
          </a:p>
        </p:txBody>
      </p:sp>
      <p:sp>
        <p:nvSpPr>
          <p:cNvPr id="8" name="Прямоугольник 7"/>
          <p:cNvSpPr/>
          <p:nvPr/>
        </p:nvSpPr>
        <p:spPr>
          <a:xfrm>
            <a:off x="9032885" y="3131849"/>
            <a:ext cx="3088089" cy="369332"/>
          </a:xfrm>
          <a:prstGeom prst="rect">
            <a:avLst/>
          </a:prstGeom>
        </p:spPr>
        <p:txBody>
          <a:bodyPr wrap="none">
            <a:spAutoFit/>
          </a:bodyPr>
          <a:lstStyle/>
          <a:p>
            <a:pPr algn="ctr"/>
            <a:r>
              <a:rPr lang="ru-RU" b="1" dirty="0" smtClean="0">
                <a:solidFill>
                  <a:srgbClr val="111111"/>
                </a:solidFill>
                <a:latin typeface="Roboto"/>
              </a:rPr>
              <a:t>Стены крепости </a:t>
            </a:r>
            <a:r>
              <a:rPr lang="ru-RU" b="1" dirty="0">
                <a:solidFill>
                  <a:srgbClr val="111111"/>
                </a:solidFill>
                <a:latin typeface="Roboto"/>
              </a:rPr>
              <a:t>Ананури</a:t>
            </a:r>
            <a:endParaRPr lang="ru-RU" b="0" i="0" dirty="0">
              <a:solidFill>
                <a:srgbClr val="111111"/>
              </a:solidFill>
              <a:effectLst/>
              <a:latin typeface="Roboto"/>
            </a:endParaRPr>
          </a:p>
        </p:txBody>
      </p:sp>
    </p:spTree>
    <p:extLst>
      <p:ext uri="{BB962C8B-B14F-4D97-AF65-F5344CB8AC3E}">
        <p14:creationId xmlns:p14="http://schemas.microsoft.com/office/powerpoint/2010/main" val="997508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5631" y="4239491"/>
            <a:ext cx="11875325" cy="2493818"/>
          </a:xfrm>
        </p:spPr>
        <p:txBody>
          <a:bodyPr>
            <a:normAutofit fontScale="90000"/>
          </a:bodyPr>
          <a:lstStyle/>
          <a:p>
            <a:r>
              <a:rPr lang="ru-RU" sz="2000" dirty="0">
                <a:latin typeface="Times New Roman" panose="02020603050405020304" pitchFamily="18" charset="0"/>
                <a:cs typeface="Times New Roman" panose="02020603050405020304" pitchFamily="18" charset="0"/>
              </a:rPr>
              <a:t>Сванетия — суровый и невероятно красивый край. Царство гор на северо-западе Грузии. Она поделена </a:t>
            </a:r>
            <a:r>
              <a:rPr lang="ru-RU" sz="2000" dirty="0" err="1">
                <a:latin typeface="Times New Roman" panose="02020603050405020304" pitchFamily="18" charset="0"/>
                <a:cs typeface="Times New Roman" panose="02020603050405020304" pitchFamily="18" charset="0"/>
              </a:rPr>
              <a:t>Сванетским</a:t>
            </a:r>
            <a:r>
              <a:rPr lang="ru-RU" sz="2000" dirty="0">
                <a:latin typeface="Times New Roman" panose="02020603050405020304" pitchFamily="18" charset="0"/>
                <a:cs typeface="Times New Roman" panose="02020603050405020304" pitchFamily="18" charset="0"/>
              </a:rPr>
              <a:t> хребтом на Верхнюю и Нижнюю. Большей популярностью у туристов пользуется </a:t>
            </a:r>
            <a:r>
              <a:rPr lang="ru-RU" sz="2000" b="1" dirty="0">
                <a:latin typeface="Times New Roman" panose="02020603050405020304" pitchFamily="18" charset="0"/>
                <a:cs typeface="Times New Roman" panose="02020603050405020304" pitchFamily="18" charset="0"/>
                <a:hlinkClick r:id="rId2"/>
              </a:rPr>
              <a:t>Верхняя Сванетия с центром в городе Местиа</a:t>
            </a:r>
            <a:r>
              <a:rPr lang="ru-RU" sz="2000" dirty="0">
                <a:latin typeface="Times New Roman" panose="02020603050405020304" pitchFamily="18" charset="0"/>
                <a:cs typeface="Times New Roman" panose="02020603050405020304" pitchFamily="18" charset="0"/>
              </a:rPr>
              <a:t>. Величественные горы с заснеженными вершинами, веками охраняющие покой этого края, шумящие водопады, цветущие альпийские луга на высоких плато, горные речки с кристально-чистой родниковой водой, нетронутые заповедные леса, прозрачный чистый воздух, которым невозможно надышаться, гостеприимные и доброжелательные люди, которые готовы разделить с вами кров и хлеб. Ради всего этого стоит приехать в Сванетию. Никакими словами не передать красоту живописных пейзажных видов и особую энергетику, исходящую от гор. Достаточно сказать, что Верхняя Сванетия включена в список Всемирного наследия ЮНЕСКО.</a:t>
            </a:r>
            <a:endParaRPr lang="ru-RU" sz="20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98120" y="106878"/>
            <a:ext cx="7989718" cy="4132613"/>
          </a:xfrm>
        </p:spPr>
      </p:pic>
      <p:sp>
        <p:nvSpPr>
          <p:cNvPr id="5" name="Прямоугольник 4"/>
          <p:cNvSpPr/>
          <p:nvPr/>
        </p:nvSpPr>
        <p:spPr>
          <a:xfrm>
            <a:off x="6301601" y="106878"/>
            <a:ext cx="1275093" cy="369332"/>
          </a:xfrm>
          <a:prstGeom prst="rect">
            <a:avLst/>
          </a:prstGeom>
        </p:spPr>
        <p:txBody>
          <a:bodyPr wrap="none">
            <a:spAutoFit/>
          </a:bodyPr>
          <a:lstStyle/>
          <a:p>
            <a:pPr algn="ctr"/>
            <a:r>
              <a:rPr lang="ru-RU" b="1" dirty="0">
                <a:solidFill>
                  <a:srgbClr val="111111"/>
                </a:solidFill>
                <a:latin typeface="Roboto"/>
              </a:rPr>
              <a:t>Сванетия</a:t>
            </a:r>
            <a:endParaRPr lang="ru-RU" b="0" i="0" dirty="0">
              <a:solidFill>
                <a:srgbClr val="111111"/>
              </a:solidFill>
              <a:effectLst/>
              <a:latin typeface="Roboto"/>
            </a:endParaRPr>
          </a:p>
        </p:txBody>
      </p:sp>
    </p:spTree>
    <p:extLst>
      <p:ext uri="{BB962C8B-B14F-4D97-AF65-F5344CB8AC3E}">
        <p14:creationId xmlns:p14="http://schemas.microsoft.com/office/powerpoint/2010/main" val="1777108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3132" y="3486157"/>
            <a:ext cx="11768447" cy="3235278"/>
          </a:xfrm>
        </p:spPr>
        <p:txBody>
          <a:bodyPr>
            <a:normAutofit fontScale="90000"/>
          </a:bodyPr>
          <a:lstStyle/>
          <a:p>
            <a:r>
              <a:rPr lang="ru-RU" sz="2000" dirty="0">
                <a:latin typeface="Times New Roman" panose="02020603050405020304" pitchFamily="18" charset="0"/>
                <a:cs typeface="Times New Roman" panose="02020603050405020304" pitchFamily="18" charset="0"/>
              </a:rPr>
              <a:t>Особое внимание в Сванетии привлекают вершины </a:t>
            </a:r>
            <a:r>
              <a:rPr lang="ru-RU" sz="2000" dirty="0" err="1">
                <a:latin typeface="Times New Roman" panose="02020603050405020304" pitchFamily="18" charset="0"/>
                <a:cs typeface="Times New Roman" panose="02020603050405020304" pitchFamily="18" charset="0"/>
              </a:rPr>
              <a:t>Шкара</a:t>
            </a:r>
            <a:r>
              <a:rPr lang="ru-RU" sz="2000" dirty="0">
                <a:latin typeface="Times New Roman" panose="02020603050405020304" pitchFamily="18" charset="0"/>
                <a:cs typeface="Times New Roman" panose="02020603050405020304" pitchFamily="18" charset="0"/>
              </a:rPr>
              <a:t> (5193,2 м), которая является высочайшей точкой Грузии и Ушба (4710 м). Их видно практически отовсюду. Именно здесь, у подножья горы </a:t>
            </a:r>
            <a:r>
              <a:rPr lang="ru-RU" sz="2000" dirty="0" err="1">
                <a:latin typeface="Times New Roman" panose="02020603050405020304" pitchFamily="18" charset="0"/>
                <a:cs typeface="Times New Roman" panose="02020603050405020304" pitchFamily="18" charset="0"/>
              </a:rPr>
              <a:t>Шкара</a:t>
            </a:r>
            <a:r>
              <a:rPr lang="ru-RU" sz="2000" dirty="0">
                <a:latin typeface="Times New Roman" panose="02020603050405020304" pitchFamily="18" charset="0"/>
                <a:cs typeface="Times New Roman" panose="02020603050405020304" pitchFamily="18" charset="0"/>
              </a:rPr>
              <a:t>, находится самое высокогорное поселение в Европе- </a:t>
            </a:r>
            <a:r>
              <a:rPr lang="ru-RU" sz="2000" dirty="0" err="1">
                <a:latin typeface="Times New Roman" panose="02020603050405020304" pitchFamily="18" charset="0"/>
                <a:cs typeface="Times New Roman" panose="02020603050405020304" pitchFamily="18" charset="0"/>
              </a:rPr>
              <a:t>Ушгули</a:t>
            </a:r>
            <a:r>
              <a:rPr lang="ru-RU" sz="2000" dirty="0">
                <a:latin typeface="Times New Roman" panose="02020603050405020304" pitchFamily="18" charset="0"/>
                <a:cs typeface="Times New Roman" panose="02020603050405020304" pitchFamily="18" charset="0"/>
              </a:rPr>
              <a:t> (2200 м над уровнем моря).</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 туристическом поселке Местиа сохранились сторожевые башни Х-ХIV веков, а так же рядом есть горнолыжный курорт </a:t>
            </a:r>
            <a:r>
              <a:rPr lang="ru-RU" sz="2000" dirty="0" err="1">
                <a:latin typeface="Times New Roman" panose="02020603050405020304" pitchFamily="18" charset="0"/>
                <a:cs typeface="Times New Roman" panose="02020603050405020304" pitchFamily="18" charset="0"/>
              </a:rPr>
              <a:t>Хацвали</a:t>
            </a:r>
            <a:r>
              <a:rPr lang="ru-RU" sz="2000" dirty="0">
                <a:latin typeface="Times New Roman" panose="02020603050405020304" pitchFamily="18" charset="0"/>
                <a:cs typeface="Times New Roman" panose="02020603050405020304" pitchFamily="18" charset="0"/>
              </a:rPr>
              <a:t> с канатной дорогой-подъемником для спортсменов и любителей зимних развлечений.</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Сванетия </a:t>
            </a:r>
            <a:r>
              <a:rPr lang="ru-RU" sz="2000" dirty="0">
                <a:latin typeface="Times New Roman" panose="02020603050405020304" pitchFamily="18" charset="0"/>
                <a:cs typeface="Times New Roman" panose="02020603050405020304" pitchFamily="18" charset="0"/>
              </a:rPr>
              <a:t>неповторима, особенна, уникальна. Любой ее уголок открыт для туристов. Без сомнения, это будет лучшим путешествием с незабываемыми и яркими впечатлениями.</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В </a:t>
            </a:r>
            <a:r>
              <a:rPr lang="ru-RU" sz="2000" dirty="0">
                <a:latin typeface="Times New Roman" panose="02020603050405020304" pitchFamily="18" charset="0"/>
                <a:cs typeface="Times New Roman" panose="02020603050405020304" pitchFamily="18" charset="0"/>
              </a:rPr>
              <a:t>Сванетию лучше всего ехать минимум на 5 дней. Это идеальное место для любителей природы и походов. Из Батуми добираться на машине удобнее, чем из Тбилиси. Из Тбилиси проще долететь на самолёте.</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Если же нет возможности выделить на Сванетию столько дней, то лучше взять двухдневную экскурсию из Батуми, что бы увидеть основные достопримечательности этого сурового, но безумно красивого края: Сванетия — край тысячи башен.</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51692" y="0"/>
            <a:ext cx="6611326" cy="3391154"/>
          </a:xfrm>
        </p:spPr>
      </p:pic>
    </p:spTree>
    <p:extLst>
      <p:ext uri="{BB962C8B-B14F-4D97-AF65-F5344CB8AC3E}">
        <p14:creationId xmlns:p14="http://schemas.microsoft.com/office/powerpoint/2010/main" val="2975240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54" y="4132613"/>
            <a:ext cx="11970328" cy="2624447"/>
          </a:xfrm>
        </p:spPr>
        <p:txBody>
          <a:bodyPr>
            <a:normAutofit fontScale="90000"/>
          </a:bodyPr>
          <a:lstStyle/>
          <a:p>
            <a:r>
              <a:rPr lang="ru-RU" sz="2000" dirty="0">
                <a:latin typeface="Times New Roman" panose="02020603050405020304" pitchFamily="18" charset="0"/>
                <a:cs typeface="Times New Roman" panose="02020603050405020304" pitchFamily="18" charset="0"/>
              </a:rPr>
              <a:t>Крепость Рабат – средневековое сооружение, которое находится в городе Ахалцихе, южная Грузия. Ее площадь занимает 7 га земли, поэтому она считается самой большой крепостью в Грузии. Географически она расположена на небольшом холме, недалеко от Боржоми и </a:t>
            </a:r>
            <a:r>
              <a:rPr lang="ru-RU" sz="2000" dirty="0" err="1">
                <a:latin typeface="Times New Roman" panose="02020603050405020304" pitchFamily="18" charset="0"/>
                <a:cs typeface="Times New Roman" panose="02020603050405020304" pitchFamily="18" charset="0"/>
              </a:rPr>
              <a:t>Вардзии</a:t>
            </a: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Ахалцихе, что переводится как «новая крепость» была построена в ХІІ веке как фортификационное сооружение. Это был хорошо укрепленный оборонительный форпост для защиты от врагов. Конечно время не пощадило Рабат и до недавних дней она имела совсем не туристический вид, поэтому в 2011 году этот памятник средневековья был реконструирован и обновлен. Крепость располагается двумя каскадами (верхним и нижним) и похожа на игрушечный мини-город, обнесенный высокими каменными зубчатыми стенами с красивыми башнями.</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08251" y="0"/>
            <a:ext cx="8513285" cy="4024240"/>
          </a:xfrm>
        </p:spPr>
      </p:pic>
      <p:sp>
        <p:nvSpPr>
          <p:cNvPr id="5" name="Прямоугольник 4"/>
          <p:cNvSpPr/>
          <p:nvPr/>
        </p:nvSpPr>
        <p:spPr>
          <a:xfrm>
            <a:off x="8536314" y="0"/>
            <a:ext cx="1985222" cy="369332"/>
          </a:xfrm>
          <a:prstGeom prst="rect">
            <a:avLst/>
          </a:prstGeom>
        </p:spPr>
        <p:txBody>
          <a:bodyPr wrap="none">
            <a:spAutoFit/>
          </a:bodyPr>
          <a:lstStyle/>
          <a:p>
            <a:pPr algn="ctr"/>
            <a:r>
              <a:rPr lang="ru-RU" b="1" dirty="0">
                <a:solidFill>
                  <a:srgbClr val="111111"/>
                </a:solidFill>
                <a:latin typeface="Roboto"/>
              </a:rPr>
              <a:t>Крепость Рабат</a:t>
            </a:r>
            <a:endParaRPr lang="ru-RU" b="0" i="0" dirty="0">
              <a:solidFill>
                <a:srgbClr val="111111"/>
              </a:solidFill>
              <a:effectLst/>
              <a:latin typeface="Roboto"/>
            </a:endParaRPr>
          </a:p>
        </p:txBody>
      </p:sp>
    </p:spTree>
    <p:extLst>
      <p:ext uri="{BB962C8B-B14F-4D97-AF65-F5344CB8AC3E}">
        <p14:creationId xmlns:p14="http://schemas.microsoft.com/office/powerpoint/2010/main" val="3140585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49425" y="106877"/>
            <a:ext cx="6542575" cy="2351315"/>
          </a:xfrm>
        </p:spPr>
        <p:txBody>
          <a:bodyPr>
            <a:normAutofit fontScale="90000"/>
          </a:bodyPr>
          <a:lstStyle/>
          <a:p>
            <a:r>
              <a:rPr lang="ru-RU" sz="2000" dirty="0">
                <a:latin typeface="Times New Roman" panose="02020603050405020304" pitchFamily="18" charset="0"/>
                <a:cs typeface="Times New Roman" panose="02020603050405020304" pitchFamily="18" charset="0"/>
              </a:rPr>
              <a:t>Боржоми — небольшой городок в юго-восточной части Грузии, который является уникальным бальнеологическим курортом. Он известен во всем мире своей целебной минеральной водой, которая давно уже стала брендом Грузии. Здесь же расположился природный заповедник сказочной красоты.</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Боржоми </a:t>
            </a:r>
            <a:r>
              <a:rPr lang="ru-RU" sz="2000" dirty="0">
                <a:latin typeface="Times New Roman" panose="02020603050405020304" pitchFamily="18" charset="0"/>
                <a:cs typeface="Times New Roman" panose="02020603050405020304" pitchFamily="18" charset="0"/>
              </a:rPr>
              <a:t>находится в живописном ущелье, склоны которого покрыты хвойными и лиственными лесами, в </a:t>
            </a:r>
            <a:r>
              <a:rPr lang="ru-RU" sz="2000" dirty="0" smtClean="0">
                <a:latin typeface="Times New Roman" panose="02020603050405020304" pitchFamily="18" charset="0"/>
                <a:cs typeface="Times New Roman" panose="02020603050405020304" pitchFamily="18" charset="0"/>
              </a:rPr>
              <a:t>окружении могучих </a:t>
            </a:r>
            <a:r>
              <a:rPr lang="ru-RU" sz="2000" dirty="0">
                <a:latin typeface="Times New Roman" panose="02020603050405020304" pitchFamily="18" charset="0"/>
                <a:cs typeface="Times New Roman" panose="02020603050405020304" pitchFamily="18" charset="0"/>
              </a:rPr>
              <a:t>и неповторимых в своей </a:t>
            </a:r>
            <a:r>
              <a:rPr lang="ru-RU" sz="2000" dirty="0" smtClean="0">
                <a:latin typeface="Times New Roman" panose="02020603050405020304" pitchFamily="18" charset="0"/>
                <a:cs typeface="Times New Roman" panose="02020603050405020304" pitchFamily="18" charset="0"/>
              </a:rPr>
              <a:t>красоте кавказских гор</a:t>
            </a:r>
            <a:r>
              <a:rPr lang="ru-RU" sz="2000" dirty="0">
                <a:latin typeface="Times New Roman" panose="02020603050405020304" pitchFamily="18" charset="0"/>
                <a:cs typeface="Times New Roman" panose="02020603050405020304" pitchFamily="18" charset="0"/>
              </a:rPr>
              <a:t>.</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5427023" cy="4421152"/>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9423" y="3443844"/>
            <a:ext cx="6509534" cy="3254767"/>
          </a:xfrm>
          <a:prstGeom prst="rect">
            <a:avLst/>
          </a:prstGeom>
        </p:spPr>
      </p:pic>
      <p:sp>
        <p:nvSpPr>
          <p:cNvPr id="6" name="Прямоугольник 5"/>
          <p:cNvSpPr/>
          <p:nvPr/>
        </p:nvSpPr>
        <p:spPr>
          <a:xfrm>
            <a:off x="-1615" y="4377184"/>
            <a:ext cx="5723544" cy="2554545"/>
          </a:xfrm>
          <a:prstGeom prst="rect">
            <a:avLst/>
          </a:prstGeom>
        </p:spPr>
        <p:txBody>
          <a:bodyPr wrap="square">
            <a:spAutoFit/>
          </a:bodyPr>
          <a:lstStyle/>
          <a:p>
            <a:r>
              <a:rPr lang="ru-RU" sz="1600" dirty="0">
                <a:latin typeface="Times New Roman" panose="02020603050405020304" pitchFamily="18" charset="0"/>
                <a:cs typeface="Times New Roman" panose="02020603050405020304" pitchFamily="18" charset="0"/>
              </a:rPr>
              <a:t>Минеральная вода «Боржоми» с успехом используется для профилактики и лечения заболеваний сердечно-сосудистой системы, желудочно-кишечного тракта, органов дыхания, нервной системы и др.</a:t>
            </a:r>
          </a:p>
          <a:p>
            <a:r>
              <a:rPr lang="ru-RU" sz="1600" dirty="0" smtClean="0">
                <a:latin typeface="Times New Roman" panose="02020603050405020304" pitchFamily="18" charset="0"/>
                <a:cs typeface="Times New Roman" panose="02020603050405020304" pitchFamily="18" charset="0"/>
              </a:rPr>
              <a:t>Лечебные </a:t>
            </a:r>
            <a:r>
              <a:rPr lang="ru-RU" sz="1600" dirty="0">
                <a:latin typeface="Times New Roman" panose="02020603050405020304" pitchFamily="18" charset="0"/>
                <a:cs typeface="Times New Roman" panose="02020603050405020304" pitchFamily="18" charset="0"/>
              </a:rPr>
              <a:t>минеральные источники, чистый горный воздух, замечательный климат и великолепная природа делают этот курорт очень популярным. Сюда приезжают отдыхать и восстанавливать свое здоровье тысячи туристов, для которых в санаториях и отелях созданы все условия для комфортного отдыха.</a:t>
            </a:r>
          </a:p>
        </p:txBody>
      </p:sp>
      <p:sp>
        <p:nvSpPr>
          <p:cNvPr id="7" name="Прямоугольник 6"/>
          <p:cNvSpPr/>
          <p:nvPr/>
        </p:nvSpPr>
        <p:spPr>
          <a:xfrm>
            <a:off x="-1615" y="1"/>
            <a:ext cx="1240468" cy="369332"/>
          </a:xfrm>
          <a:prstGeom prst="rect">
            <a:avLst/>
          </a:prstGeom>
        </p:spPr>
        <p:txBody>
          <a:bodyPr wrap="none">
            <a:spAutoFit/>
          </a:bodyPr>
          <a:lstStyle/>
          <a:p>
            <a:pPr algn="ctr"/>
            <a:r>
              <a:rPr lang="ru-RU" b="1" dirty="0">
                <a:solidFill>
                  <a:srgbClr val="111111"/>
                </a:solidFill>
                <a:latin typeface="Roboto"/>
              </a:rPr>
              <a:t>Боржоми</a:t>
            </a:r>
            <a:endParaRPr lang="ru-RU" b="0" i="0" dirty="0">
              <a:solidFill>
                <a:srgbClr val="111111"/>
              </a:solidFill>
              <a:effectLst/>
              <a:latin typeface="Roboto"/>
            </a:endParaRPr>
          </a:p>
        </p:txBody>
      </p:sp>
    </p:spTree>
    <p:extLst>
      <p:ext uri="{BB962C8B-B14F-4D97-AF65-F5344CB8AC3E}">
        <p14:creationId xmlns:p14="http://schemas.microsoft.com/office/powerpoint/2010/main" val="439164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83813" y="629392"/>
            <a:ext cx="5893391" cy="5593278"/>
          </a:xfrm>
        </p:spPr>
        <p:txBody>
          <a:bodyPr>
            <a:normAutofit/>
          </a:bodyPr>
          <a:lstStyle/>
          <a:p>
            <a:r>
              <a:rPr lang="ru-RU" sz="2000" dirty="0">
                <a:latin typeface="Times New Roman" panose="02020603050405020304" pitchFamily="18" charset="0"/>
                <a:cs typeface="Times New Roman" panose="02020603050405020304" pitchFamily="18" charset="0"/>
              </a:rPr>
              <a:t>Храм </a:t>
            </a:r>
            <a:r>
              <a:rPr lang="ru-RU" sz="2000" dirty="0" err="1">
                <a:latin typeface="Times New Roman" panose="02020603050405020304" pitchFamily="18" charset="0"/>
                <a:cs typeface="Times New Roman" panose="02020603050405020304" pitchFamily="18" charset="0"/>
              </a:rPr>
              <a:t>Баграта</a:t>
            </a:r>
            <a:r>
              <a:rPr lang="ru-RU" sz="2000" dirty="0">
                <a:latin typeface="Times New Roman" panose="02020603050405020304" pitchFamily="18" charset="0"/>
                <a:cs typeface="Times New Roman" panose="02020603050405020304" pitchFamily="18" charset="0"/>
              </a:rPr>
              <a:t>, построенный в 1003 году как символ объединения Грузии  — один из самых крупных храмов в стране. Это поразительной красоты сооружение находится на высоком холме, с которого открывается чудесный обзор города Кутаиси, замечательные пейзажи и река Риони.</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Храм </a:t>
            </a:r>
            <a:r>
              <a:rPr lang="ru-RU" sz="2000" dirty="0" err="1">
                <a:latin typeface="Times New Roman" panose="02020603050405020304" pitchFamily="18" charset="0"/>
                <a:cs typeface="Times New Roman" panose="02020603050405020304" pitchFamily="18" charset="0"/>
              </a:rPr>
              <a:t>Баграта</a:t>
            </a:r>
            <a:r>
              <a:rPr lang="ru-RU" sz="2000" dirty="0">
                <a:latin typeface="Times New Roman" panose="02020603050405020304" pitchFamily="18" charset="0"/>
                <a:cs typeface="Times New Roman" panose="02020603050405020304" pitchFamily="18" charset="0"/>
              </a:rPr>
              <a:t> относится к лучшим образцам средневекового грузинского зодчества, отличительной особенностью которого является удивительная гармоничность общих пропорций, красота и изящество деталей, строгость, соразмерность и ажурная резьба по камню.</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Как и </a:t>
            </a:r>
            <a:r>
              <a:rPr lang="ru-RU" sz="2000" dirty="0" err="1">
                <a:latin typeface="Times New Roman" panose="02020603050405020304" pitchFamily="18" charset="0"/>
                <a:cs typeface="Times New Roman" panose="02020603050405020304" pitchFamily="18" charset="0"/>
              </a:rPr>
              <a:t>мцхетский</a:t>
            </a:r>
            <a:r>
              <a:rPr lang="ru-RU" sz="2000" dirty="0">
                <a:latin typeface="Times New Roman" panose="02020603050405020304" pitchFamily="18" charset="0"/>
                <a:cs typeface="Times New Roman" panose="02020603050405020304" pitchFamily="18" charset="0"/>
              </a:rPr>
              <a:t> Джвари, храм </a:t>
            </a:r>
            <a:r>
              <a:rPr lang="ru-RU" sz="2000" dirty="0" err="1">
                <a:latin typeface="Times New Roman" panose="02020603050405020304" pitchFamily="18" charset="0"/>
                <a:cs typeface="Times New Roman" panose="02020603050405020304" pitchFamily="18" charset="0"/>
              </a:rPr>
              <a:t>Баграта</a:t>
            </a:r>
            <a:r>
              <a:rPr lang="ru-RU" sz="2000" dirty="0">
                <a:latin typeface="Times New Roman" panose="02020603050405020304" pitchFamily="18" charset="0"/>
                <a:cs typeface="Times New Roman" panose="02020603050405020304" pitchFamily="18" charset="0"/>
              </a:rPr>
              <a:t>, возвышающийся над мирской суетой, как будто парит в небе и виден на многие километры. Недалеко от храма </a:t>
            </a:r>
            <a:r>
              <a:rPr lang="ru-RU" sz="2000" dirty="0" err="1">
                <a:latin typeface="Times New Roman" panose="02020603050405020304" pitchFamily="18" charset="0"/>
                <a:cs typeface="Times New Roman" panose="02020603050405020304" pitchFamily="18" charset="0"/>
              </a:rPr>
              <a:t>Баграта</a:t>
            </a:r>
            <a:r>
              <a:rPr lang="ru-RU" sz="2000" dirty="0">
                <a:latin typeface="Times New Roman" panose="02020603050405020304" pitchFamily="18" charset="0"/>
                <a:cs typeface="Times New Roman" panose="02020603050405020304" pitchFamily="18" charset="0"/>
              </a:rPr>
              <a:t> расположены пещеры Прометея.</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501407"/>
            <a:ext cx="6183814" cy="3545031"/>
          </a:xfrm>
        </p:spPr>
      </p:pic>
      <p:sp>
        <p:nvSpPr>
          <p:cNvPr id="5" name="Прямоугольник 4"/>
          <p:cNvSpPr/>
          <p:nvPr/>
        </p:nvSpPr>
        <p:spPr>
          <a:xfrm>
            <a:off x="0" y="1501407"/>
            <a:ext cx="1861407" cy="369332"/>
          </a:xfrm>
          <a:prstGeom prst="rect">
            <a:avLst/>
          </a:prstGeom>
        </p:spPr>
        <p:txBody>
          <a:bodyPr wrap="none">
            <a:spAutoFit/>
          </a:bodyPr>
          <a:lstStyle/>
          <a:p>
            <a:pPr algn="ctr"/>
            <a:r>
              <a:rPr lang="ru-RU" b="1" i="1" dirty="0">
                <a:solidFill>
                  <a:srgbClr val="111111"/>
                </a:solidFill>
                <a:latin typeface="Roboto"/>
              </a:rPr>
              <a:t>Храм </a:t>
            </a:r>
            <a:r>
              <a:rPr lang="ru-RU" b="1" i="1" dirty="0" err="1">
                <a:solidFill>
                  <a:srgbClr val="111111"/>
                </a:solidFill>
                <a:latin typeface="Roboto"/>
              </a:rPr>
              <a:t>Баграта</a:t>
            </a:r>
            <a:endParaRPr lang="ru-RU" b="0" i="0" dirty="0">
              <a:solidFill>
                <a:srgbClr val="111111"/>
              </a:solidFill>
              <a:effectLst/>
              <a:latin typeface="Roboto"/>
            </a:endParaRPr>
          </a:p>
        </p:txBody>
      </p:sp>
    </p:spTree>
    <p:extLst>
      <p:ext uri="{BB962C8B-B14F-4D97-AF65-F5344CB8AC3E}">
        <p14:creationId xmlns:p14="http://schemas.microsoft.com/office/powerpoint/2010/main" val="949334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379" y="95003"/>
            <a:ext cx="11946577" cy="2477341"/>
          </a:xfrm>
        </p:spPr>
        <p:txBody>
          <a:bodyPr>
            <a:noAutofit/>
          </a:bodyPr>
          <a:lstStyle/>
          <a:p>
            <a:r>
              <a:rPr lang="ru-RU" sz="2000" dirty="0" err="1">
                <a:latin typeface="Times New Roman" panose="02020603050405020304" pitchFamily="18" charset="0"/>
                <a:cs typeface="Times New Roman" panose="02020603050405020304" pitchFamily="18" charset="0"/>
              </a:rPr>
              <a:t>Гелатский</a:t>
            </a:r>
            <a:r>
              <a:rPr lang="ru-RU" sz="2000" dirty="0">
                <a:latin typeface="Times New Roman" panose="02020603050405020304" pitchFamily="18" charset="0"/>
                <a:cs typeface="Times New Roman" panose="02020603050405020304" pitchFamily="18" charset="0"/>
              </a:rPr>
              <a:t> монастырь знаменит тем, что в нем находится могила царя Давида ІV, который был основателем этого монастыря в начале XII века. В дальнейшем </a:t>
            </a:r>
            <a:r>
              <a:rPr lang="ru-RU" sz="2000" dirty="0" err="1">
                <a:latin typeface="Times New Roman" panose="02020603050405020304" pitchFamily="18" charset="0"/>
                <a:cs typeface="Times New Roman" panose="02020603050405020304" pitchFamily="18" charset="0"/>
              </a:rPr>
              <a:t>Гелати</a:t>
            </a:r>
            <a:r>
              <a:rPr lang="ru-RU" sz="2000" dirty="0">
                <a:latin typeface="Times New Roman" panose="02020603050405020304" pitchFamily="18" charset="0"/>
                <a:cs typeface="Times New Roman" panose="02020603050405020304" pitchFamily="18" charset="0"/>
              </a:rPr>
              <a:t> стал последним пристанищем имеретинских царей. По мнению историков, в центральном соборе была похоронена царица Тамара, но могила ее не сохранилась.</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Ныне </a:t>
            </a:r>
            <a:r>
              <a:rPr lang="ru-RU" sz="2000" dirty="0" err="1">
                <a:latin typeface="Times New Roman" panose="02020603050405020304" pitchFamily="18" charset="0"/>
                <a:cs typeface="Times New Roman" panose="02020603050405020304" pitchFamily="18" charset="0"/>
              </a:rPr>
              <a:t>Гелати</a:t>
            </a:r>
            <a:r>
              <a:rPr lang="ru-RU" sz="2000" dirty="0">
                <a:latin typeface="Times New Roman" panose="02020603050405020304" pitchFamily="18" charset="0"/>
                <a:cs typeface="Times New Roman" panose="02020603050405020304" pitchFamily="18" charset="0"/>
              </a:rPr>
              <a:t> – мужской монастырь, имеющий большое значение для православной Грузии. Территория </a:t>
            </a:r>
            <a:r>
              <a:rPr lang="ru-RU" sz="2000" dirty="0" err="1">
                <a:latin typeface="Times New Roman" panose="02020603050405020304" pitchFamily="18" charset="0"/>
                <a:cs typeface="Times New Roman" panose="02020603050405020304" pitchFamily="18" charset="0"/>
              </a:rPr>
              <a:t>Гелати</a:t>
            </a:r>
            <a:r>
              <a:rPr lang="ru-RU" sz="2000" dirty="0">
                <a:latin typeface="Times New Roman" panose="02020603050405020304" pitchFamily="18" charset="0"/>
                <a:cs typeface="Times New Roman" panose="02020603050405020304" pitchFamily="18" charset="0"/>
              </a:rPr>
              <a:t> состоит из 3 храмов, трехъярусной звонницы и </a:t>
            </a:r>
            <a:r>
              <a:rPr lang="ru-RU" sz="2000" dirty="0" err="1">
                <a:latin typeface="Times New Roman" panose="02020603050405020304" pitchFamily="18" charset="0"/>
                <a:cs typeface="Times New Roman" panose="02020603050405020304" pitchFamily="18" charset="0"/>
              </a:rPr>
              <a:t>Гелатской</a:t>
            </a:r>
            <a:r>
              <a:rPr lang="ru-RU" sz="2000" dirty="0">
                <a:latin typeface="Times New Roman" panose="02020603050405020304" pitchFamily="18" charset="0"/>
                <a:cs typeface="Times New Roman" panose="02020603050405020304" pitchFamily="18" charset="0"/>
              </a:rPr>
              <a:t> академии, которые представляют огромную культурную и историческую ценность. В храмах монастыря до наших дней сохранились мозаичные украшения, иконы и древние фрески.</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84549" y="2572344"/>
            <a:ext cx="7364979" cy="4285656"/>
          </a:xfrm>
        </p:spPr>
      </p:pic>
      <p:sp>
        <p:nvSpPr>
          <p:cNvPr id="5" name="Прямоугольник 4"/>
          <p:cNvSpPr/>
          <p:nvPr/>
        </p:nvSpPr>
        <p:spPr>
          <a:xfrm>
            <a:off x="6910691" y="2686193"/>
            <a:ext cx="2538837" cy="369332"/>
          </a:xfrm>
          <a:prstGeom prst="rect">
            <a:avLst/>
          </a:prstGeom>
        </p:spPr>
        <p:txBody>
          <a:bodyPr wrap="none">
            <a:spAutoFit/>
          </a:bodyPr>
          <a:lstStyle/>
          <a:p>
            <a:pPr algn="ctr"/>
            <a:r>
              <a:rPr lang="ru-RU" b="1" i="1" dirty="0">
                <a:solidFill>
                  <a:srgbClr val="111111"/>
                </a:solidFill>
                <a:latin typeface="Roboto"/>
              </a:rPr>
              <a:t>Монастырь </a:t>
            </a:r>
            <a:r>
              <a:rPr lang="ru-RU" b="1" i="1" dirty="0" err="1">
                <a:solidFill>
                  <a:srgbClr val="111111"/>
                </a:solidFill>
                <a:latin typeface="Roboto"/>
              </a:rPr>
              <a:t>Гелати</a:t>
            </a:r>
            <a:endParaRPr lang="ru-RU" b="0" i="0" dirty="0">
              <a:solidFill>
                <a:srgbClr val="111111"/>
              </a:solidFill>
              <a:effectLst/>
              <a:latin typeface="Roboto"/>
            </a:endParaRPr>
          </a:p>
        </p:txBody>
      </p:sp>
    </p:spTree>
    <p:extLst>
      <p:ext uri="{BB962C8B-B14F-4D97-AF65-F5344CB8AC3E}">
        <p14:creationId xmlns:p14="http://schemas.microsoft.com/office/powerpoint/2010/main" val="433822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53" y="4322618"/>
            <a:ext cx="12073247" cy="2422566"/>
          </a:xfrm>
        </p:spPr>
        <p:txBody>
          <a:bodyPr>
            <a:normAutofit/>
          </a:bodyPr>
          <a:lstStyle/>
          <a:p>
            <a:r>
              <a:rPr lang="ru-RU" sz="1600" dirty="0">
                <a:latin typeface="Times New Roman" panose="02020603050405020304" pitchFamily="18" charset="0"/>
                <a:cs typeface="Times New Roman" panose="02020603050405020304" pitchFamily="18" charset="0"/>
              </a:rPr>
              <a:t>Каньоны </a:t>
            </a:r>
            <a:r>
              <a:rPr lang="ru-RU" sz="1600" dirty="0" err="1">
                <a:latin typeface="Times New Roman" panose="02020603050405020304" pitchFamily="18" charset="0"/>
                <a:cs typeface="Times New Roman" panose="02020603050405020304" pitchFamily="18" charset="0"/>
              </a:rPr>
              <a:t>Мартвили</a:t>
            </a:r>
            <a:r>
              <a:rPr lang="ru-RU" sz="1600" dirty="0">
                <a:latin typeface="Times New Roman" panose="02020603050405020304" pitchFamily="18" charset="0"/>
                <a:cs typeface="Times New Roman" panose="02020603050405020304" pitchFamily="18" charset="0"/>
              </a:rPr>
              <a:t> вошли в десятку приоритетных мест Грузии, которые имеют статус памятника природы. Эта поездка для тех, кто хочет получить много эмоций и впечатлений.  </a:t>
            </a:r>
            <a:r>
              <a:rPr lang="ru-RU" sz="1600" dirty="0" err="1">
                <a:latin typeface="Times New Roman" panose="02020603050405020304" pitchFamily="18" charset="0"/>
                <a:cs typeface="Times New Roman" panose="02020603050405020304" pitchFamily="18" charset="0"/>
              </a:rPr>
              <a:t>Мартвильские</a:t>
            </a:r>
            <a:r>
              <a:rPr lang="ru-RU" sz="1600" dirty="0">
                <a:latin typeface="Times New Roman" panose="02020603050405020304" pitchFamily="18" charset="0"/>
                <a:cs typeface="Times New Roman" panose="02020603050405020304" pitchFamily="18" charset="0"/>
              </a:rPr>
              <a:t> каньоны привлекают туристов своей самобытной природной красотой и уникальностью.</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Каньон состоящий из верхнего и нижнего, расположился между высокими скалами, образуя ущелье. Верхний каньон популярнее у туристов из-за небольшого водного путешествия на резиновых лодках. Он достаточно узкий, имеет длину около 2,4 км, глубина иногда достигает 50 м, но это лишь географическая справка. На самом деле, когда видишь эту прозрачную до дна, яркую сине-зеленую воду, то совсем неважно какой он длины или глубины. Хочется просто бесконечно плыть на лодке, разглядывать камешки на дне, смотреть на высокие скалы, склонившиеся друг к другу, любоваться растущими на скалах реликтовыми деревьями и лианами. Проплывая мимо гротов, покрытых мхами, можно наблюдать, как с высоты по склонам скал струятся ручейки.</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92925" y="95002"/>
            <a:ext cx="6988069" cy="4126575"/>
          </a:xfrm>
        </p:spPr>
      </p:pic>
      <p:sp>
        <p:nvSpPr>
          <p:cNvPr id="5" name="Прямоугольник 4"/>
          <p:cNvSpPr/>
          <p:nvPr/>
        </p:nvSpPr>
        <p:spPr>
          <a:xfrm>
            <a:off x="5683919" y="95002"/>
            <a:ext cx="2367956" cy="369332"/>
          </a:xfrm>
          <a:prstGeom prst="rect">
            <a:avLst/>
          </a:prstGeom>
        </p:spPr>
        <p:txBody>
          <a:bodyPr wrap="none">
            <a:spAutoFit/>
          </a:bodyPr>
          <a:lstStyle/>
          <a:p>
            <a:r>
              <a:rPr lang="ru-RU" dirty="0"/>
              <a:t>Каньоны </a:t>
            </a:r>
            <a:r>
              <a:rPr lang="ru-RU" dirty="0" err="1"/>
              <a:t>Мартвили</a:t>
            </a:r>
            <a:endParaRPr lang="ru-RU" dirty="0"/>
          </a:p>
        </p:txBody>
      </p:sp>
    </p:spTree>
    <p:extLst>
      <p:ext uri="{BB962C8B-B14F-4D97-AF65-F5344CB8AC3E}">
        <p14:creationId xmlns:p14="http://schemas.microsoft.com/office/powerpoint/2010/main" val="1868570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005" y="95003"/>
            <a:ext cx="12001995" cy="2458192"/>
          </a:xfrm>
        </p:spPr>
        <p:txBody>
          <a:bodyPr>
            <a:noAutofit/>
          </a:bodyPr>
          <a:lstStyle/>
          <a:p>
            <a:r>
              <a:rPr lang="ru-RU" sz="2000" dirty="0">
                <a:latin typeface="Times New Roman" panose="02020603050405020304" pitchFamily="18" charset="0"/>
                <a:cs typeface="Times New Roman" panose="02020603050405020304" pitchFamily="18" charset="0"/>
              </a:rPr>
              <a:t>Оказавшись на берегу после водной прогулки, не пропустите деревянный мост, открывающий восхитительный вид на 12-метровый водопад, мощные струи которого разбиваются у ваших ног. Далее ступеньки ведут вниз к нижнему каньону. Путь к нему лежит через прекрасный парк со сказочными мостиками, дорожками, шумящими водопадами, смотровыми площадками для обзора всей этой красоты. Парк утопает в зелени вековых деревьев и разбит террасами, спускающимися к каньону. Прогулка по парку будет приятной и увлекательной. Нижний каньон тоже очень красив. Историки считают, что именно в его изумрудных водах купались грузинские князья Дадиани, жившие неподалеку в своем родовом поместье. Незабываемая и очень впечатляющий природный оазис.</a:t>
            </a:r>
            <a:endParaRPr lang="ru-RU" sz="20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54667" y="2553195"/>
            <a:ext cx="7750228" cy="4220311"/>
          </a:xfrm>
        </p:spPr>
      </p:pic>
    </p:spTree>
    <p:extLst>
      <p:ext uri="{BB962C8B-B14F-4D97-AF65-F5344CB8AC3E}">
        <p14:creationId xmlns:p14="http://schemas.microsoft.com/office/powerpoint/2010/main" val="3157894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710439" y="4655127"/>
            <a:ext cx="10366765" cy="2090056"/>
          </a:xfrm>
        </p:spPr>
        <p:txBody>
          <a:bodyPr/>
          <a:lstStyle/>
          <a:p>
            <a:r>
              <a:rPr lang="ru-RU" dirty="0">
                <a:solidFill>
                  <a:schemeClr val="tx1">
                    <a:lumMod val="95000"/>
                    <a:lumOff val="5000"/>
                  </a:schemeClr>
                </a:solidFill>
                <a:latin typeface="Times New Roman" panose="02020603050405020304" pitchFamily="18" charset="0"/>
                <a:cs typeface="Times New Roman" panose="02020603050405020304" pitchFamily="18" charset="0"/>
              </a:rPr>
              <a:t>Грузия – небольшое и очень древнее государство в западной части Закавказья, расположенное на восточном побережье Черного моря. Она давно уже привлекает туристов из разных стран</a:t>
            </a:r>
            <a:r>
              <a:rPr lang="ru-RU"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ru-RU" dirty="0">
                <a:solidFill>
                  <a:schemeClr val="tx1">
                    <a:lumMod val="95000"/>
                    <a:lumOff val="5000"/>
                  </a:schemeClr>
                </a:solidFill>
                <a:latin typeface="Times New Roman" panose="02020603050405020304" pitchFamily="18" charset="0"/>
                <a:cs typeface="Times New Roman" panose="02020603050405020304" pitchFamily="18" charset="0"/>
              </a:rPr>
              <a:t>И это вполне объяснимо. Грузия – потрясающе красивая, удивительная, сказочная, такая многоликая и необыкновенно гостеприимная. </a:t>
            </a:r>
            <a:r>
              <a:rPr lang="ru-RU" dirty="0" err="1">
                <a:solidFill>
                  <a:schemeClr val="tx1">
                    <a:lumMod val="95000"/>
                    <a:lumOff val="5000"/>
                  </a:schemeClr>
                </a:solidFill>
                <a:latin typeface="Times New Roman" panose="02020603050405020304" pitchFamily="18" charset="0"/>
                <a:cs typeface="Times New Roman" panose="02020603050405020304" pitchFamily="18" charset="0"/>
              </a:rPr>
              <a:t>Сакартвело</a:t>
            </a:r>
            <a:r>
              <a:rPr lang="ru-RU" dirty="0">
                <a:solidFill>
                  <a:schemeClr val="tx1">
                    <a:lumMod val="95000"/>
                    <a:lumOff val="5000"/>
                  </a:schemeClr>
                </a:solidFill>
                <a:latin typeface="Times New Roman" panose="02020603050405020304" pitchFamily="18" charset="0"/>
                <a:cs typeface="Times New Roman" panose="02020603050405020304" pitchFamily="18" charset="0"/>
              </a:rPr>
              <a:t> — так ласково называют свою, горячо любимую страну, грузины. Любовью к своей прекрасной стране они наполняют все — зажигательные танцы, душевные многоголосные песни, стихи и картины, отношение к безумно красивой природе и памятникам такой древней культуры, традициям и национальному колориту.</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0937" y="134517"/>
            <a:ext cx="6174401" cy="4413732"/>
          </a:xfrm>
          <a:prstGeom prst="rect">
            <a:avLst/>
          </a:prstGeom>
        </p:spPr>
      </p:pic>
      <p:sp>
        <p:nvSpPr>
          <p:cNvPr id="2" name="Прямоугольник 1"/>
          <p:cNvSpPr/>
          <p:nvPr/>
        </p:nvSpPr>
        <p:spPr>
          <a:xfrm>
            <a:off x="8084826" y="134517"/>
            <a:ext cx="1170512" cy="369332"/>
          </a:xfrm>
          <a:prstGeom prst="rect">
            <a:avLst/>
          </a:prstGeom>
        </p:spPr>
        <p:txBody>
          <a:bodyPr wrap="none">
            <a:spAutoFit/>
          </a:bodyPr>
          <a:lstStyle/>
          <a:p>
            <a:pPr algn="ctr"/>
            <a:r>
              <a:rPr lang="ru-RU" b="1" dirty="0" smtClean="0">
                <a:solidFill>
                  <a:srgbClr val="111111"/>
                </a:solidFill>
                <a:latin typeface="Roboto"/>
              </a:rPr>
              <a:t>Тбилиси</a:t>
            </a:r>
            <a:endParaRPr lang="ru-RU" b="0" i="0" dirty="0">
              <a:solidFill>
                <a:srgbClr val="111111"/>
              </a:solidFill>
              <a:effectLst/>
              <a:latin typeface="Roboto"/>
            </a:endParaRPr>
          </a:p>
        </p:txBody>
      </p:sp>
    </p:spTree>
    <p:extLst>
      <p:ext uri="{BB962C8B-B14F-4D97-AF65-F5344CB8AC3E}">
        <p14:creationId xmlns:p14="http://schemas.microsoft.com/office/powerpoint/2010/main" val="870005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50181" y="201881"/>
            <a:ext cx="5411189" cy="3063833"/>
          </a:xfrm>
        </p:spPr>
        <p:txBody>
          <a:bodyPr>
            <a:normAutofit/>
          </a:bodyPr>
          <a:lstStyle/>
          <a:p>
            <a:r>
              <a:rPr lang="ru-RU" sz="1600" dirty="0">
                <a:latin typeface="Times New Roman" panose="02020603050405020304" pitchFamily="18" charset="0"/>
                <a:cs typeface="Times New Roman" panose="02020603050405020304" pitchFamily="18" charset="0"/>
              </a:rPr>
              <a:t>Этот живописный, созданный природой, каньон находится в </a:t>
            </a:r>
            <a:r>
              <a:rPr lang="ru-RU" sz="1600" dirty="0" err="1">
                <a:latin typeface="Times New Roman" panose="02020603050405020304" pitchFamily="18" charset="0"/>
                <a:cs typeface="Times New Roman" panose="02020603050405020304" pitchFamily="18" charset="0"/>
              </a:rPr>
              <a:t>Имеретии</a:t>
            </a:r>
            <a:r>
              <a:rPr lang="ru-RU" sz="1600" dirty="0">
                <a:latin typeface="Times New Roman" panose="02020603050405020304" pitchFamily="18" charset="0"/>
                <a:cs typeface="Times New Roman" panose="02020603050405020304" pitchFamily="18" charset="0"/>
              </a:rPr>
              <a:t> в 50 км от Кутаиси. Уникальность этого каньона в том, что ему, по предположению ученых, около миллиона лет.</a:t>
            </a:r>
            <a:br>
              <a:rPr lang="ru-RU" sz="1600" dirty="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Для </a:t>
            </a:r>
            <a:r>
              <a:rPr lang="ru-RU" sz="1600" dirty="0">
                <a:latin typeface="Times New Roman" panose="02020603050405020304" pitchFamily="18" charset="0"/>
                <a:cs typeface="Times New Roman" panose="02020603050405020304" pitchFamily="18" charset="0"/>
              </a:rPr>
              <a:t>того чтобы попасть к каньону, нужно пройти 2,2 км по каменной вымощенной тропе по красивому парку вдоль полуразрушенного поместья князей Дадиани. Дорога не кажется долгой, потому что на пути есть скамейки для отдыха, невероятно красивая природа, много вековых деревьев, огромные поляны цветущего клевера, разнообразные кустарники с какими-то плодами и все это на фоне кавказских гор и чистого горного воздуха.</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8754"/>
            <a:ext cx="6555178" cy="3277589"/>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8067" y="3455720"/>
            <a:ext cx="6543304" cy="3271652"/>
          </a:xfrm>
          <a:prstGeom prst="rect">
            <a:avLst/>
          </a:prstGeom>
        </p:spPr>
      </p:pic>
      <p:sp>
        <p:nvSpPr>
          <p:cNvPr id="6" name="Прямоугольник 5"/>
          <p:cNvSpPr/>
          <p:nvPr/>
        </p:nvSpPr>
        <p:spPr>
          <a:xfrm>
            <a:off x="0" y="3396343"/>
            <a:ext cx="5518067" cy="3539430"/>
          </a:xfrm>
          <a:prstGeom prst="rect">
            <a:avLst/>
          </a:prstGeom>
        </p:spPr>
        <p:txBody>
          <a:bodyPr wrap="square">
            <a:spAutoFit/>
          </a:bodyPr>
          <a:lstStyle/>
          <a:p>
            <a:r>
              <a:rPr lang="ru-RU" sz="1400" dirty="0">
                <a:latin typeface="Times New Roman" panose="02020603050405020304" pitchFamily="18" charset="0"/>
                <a:cs typeface="Times New Roman" panose="02020603050405020304" pitchFamily="18" charset="0"/>
              </a:rPr>
              <a:t>Дорога приведет вас к металлическому подвесному мосту-консоли, который оснащен надежными креплениями к склону каньона </a:t>
            </a:r>
            <a:r>
              <a:rPr lang="ru-RU" sz="1400" dirty="0" err="1">
                <a:latin typeface="Times New Roman" panose="02020603050405020304" pitchFamily="18" charset="0"/>
                <a:cs typeface="Times New Roman" panose="02020603050405020304" pitchFamily="18" charset="0"/>
              </a:rPr>
              <a:t>Окаце</a:t>
            </a:r>
            <a:r>
              <a:rPr lang="ru-RU" sz="1400" dirty="0">
                <a:latin typeface="Times New Roman" panose="02020603050405020304" pitchFamily="18" charset="0"/>
                <a:cs typeface="Times New Roman" panose="02020603050405020304" pitchFamily="18" charset="0"/>
              </a:rPr>
              <a:t>. Открывающаяся отсюда панорама восхищает необыкновенной красотой: километровые склоны каньона, покрытые вечнозеленой растительностью, которая чередуется со светлыми участками известняка, внизу шумит горная река </a:t>
            </a:r>
            <a:r>
              <a:rPr lang="ru-RU" sz="1400" dirty="0" err="1">
                <a:latin typeface="Times New Roman" panose="02020603050405020304" pitchFamily="18" charset="0"/>
                <a:cs typeface="Times New Roman" panose="02020603050405020304" pitchFamily="18" charset="0"/>
              </a:rPr>
              <a:t>Окаце</a:t>
            </a:r>
            <a:r>
              <a:rPr lang="ru-RU" sz="1400" dirty="0">
                <a:latin typeface="Times New Roman" panose="02020603050405020304" pitchFamily="18" charset="0"/>
                <a:cs typeface="Times New Roman" panose="02020603050405020304" pitchFamily="18" charset="0"/>
              </a:rPr>
              <a:t>, а над головой ярко-синее небо с парящими птицами. Обратная дорога идет по другому, не менее впечатляющему, маршруту.</a:t>
            </a:r>
          </a:p>
          <a:p>
            <a:r>
              <a:rPr lang="ru-RU" sz="1400" dirty="0" smtClean="0">
                <a:latin typeface="Times New Roman" panose="02020603050405020304" pitchFamily="18" charset="0"/>
                <a:cs typeface="Times New Roman" panose="02020603050405020304" pitchFamily="18" charset="0"/>
              </a:rPr>
              <a:t>Рядом </a:t>
            </a:r>
            <a:r>
              <a:rPr lang="ru-RU" sz="1400" dirty="0">
                <a:latin typeface="Times New Roman" panose="02020603050405020304" pitchFamily="18" charset="0"/>
                <a:cs typeface="Times New Roman" panose="02020603050405020304" pitchFamily="18" charset="0"/>
              </a:rPr>
              <a:t>с каньоном </a:t>
            </a:r>
            <a:r>
              <a:rPr lang="ru-RU" sz="1400" dirty="0" err="1">
                <a:latin typeface="Times New Roman" panose="02020603050405020304" pitchFamily="18" charset="0"/>
                <a:cs typeface="Times New Roman" panose="02020603050405020304" pitchFamily="18" charset="0"/>
              </a:rPr>
              <a:t>Окаце</a:t>
            </a:r>
            <a:r>
              <a:rPr lang="ru-RU" sz="1400" dirty="0">
                <a:latin typeface="Times New Roman" panose="02020603050405020304" pitchFamily="18" charset="0"/>
                <a:cs typeface="Times New Roman" panose="02020603050405020304" pitchFamily="18" charset="0"/>
              </a:rPr>
              <a:t>, в 7 км на высоте 800 м над уровнем моря находится маленькое село </a:t>
            </a:r>
            <a:r>
              <a:rPr lang="ru-RU" sz="1400" dirty="0" err="1">
                <a:latin typeface="Times New Roman" panose="02020603050405020304" pitchFamily="18" charset="0"/>
                <a:cs typeface="Times New Roman" panose="02020603050405020304" pitchFamily="18" charset="0"/>
              </a:rPr>
              <a:t>Кинчха</a:t>
            </a:r>
            <a:r>
              <a:rPr lang="ru-RU" sz="1400" dirty="0">
                <a:latin typeface="Times New Roman" panose="02020603050405020304" pitchFamily="18" charset="0"/>
                <a:cs typeface="Times New Roman" panose="02020603050405020304" pitchFamily="18" charset="0"/>
              </a:rPr>
              <a:t>, которое известно своими одноименными водопадами. Водопады находятся на высоте 1100 м над уровнем моря. Высота верхнего водопада — 100 м. Сотни кубометров воды с грохотом обрушиваются вниз, разбиваясь на миллионы брызг. Падающая вода образует небольшое озеро с сине зеленой водой такой чистоты, что видно дно. Из озера вода спадает вторым каскадом с высоты 20 м.</a:t>
            </a:r>
          </a:p>
        </p:txBody>
      </p:sp>
      <p:sp>
        <p:nvSpPr>
          <p:cNvPr id="8" name="Прямоугольник 7"/>
          <p:cNvSpPr/>
          <p:nvPr/>
        </p:nvSpPr>
        <p:spPr>
          <a:xfrm>
            <a:off x="1632695" y="118754"/>
            <a:ext cx="1777666" cy="369332"/>
          </a:xfrm>
          <a:prstGeom prst="rect">
            <a:avLst/>
          </a:prstGeom>
        </p:spPr>
        <p:txBody>
          <a:bodyPr wrap="none">
            <a:spAutoFit/>
          </a:bodyPr>
          <a:lstStyle/>
          <a:p>
            <a:pPr algn="ctr"/>
            <a:r>
              <a:rPr lang="ru-RU" b="1" dirty="0">
                <a:solidFill>
                  <a:srgbClr val="111111"/>
                </a:solidFill>
                <a:latin typeface="Roboto"/>
              </a:rPr>
              <a:t>Каньон </a:t>
            </a:r>
            <a:r>
              <a:rPr lang="ru-RU" b="1" dirty="0" err="1">
                <a:solidFill>
                  <a:srgbClr val="111111"/>
                </a:solidFill>
                <a:latin typeface="Roboto"/>
              </a:rPr>
              <a:t>Окаце</a:t>
            </a:r>
            <a:endParaRPr lang="ru-RU" b="0" i="0" dirty="0">
              <a:solidFill>
                <a:srgbClr val="111111"/>
              </a:solidFill>
              <a:effectLst/>
              <a:latin typeface="Roboto"/>
            </a:endParaRPr>
          </a:p>
        </p:txBody>
      </p:sp>
    </p:spTree>
    <p:extLst>
      <p:ext uri="{BB962C8B-B14F-4D97-AF65-F5344CB8AC3E}">
        <p14:creationId xmlns:p14="http://schemas.microsoft.com/office/powerpoint/2010/main" val="3156157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40779" y="118753"/>
            <a:ext cx="6551221" cy="6495803"/>
          </a:xfrm>
        </p:spPr>
        <p:txBody>
          <a:bodyPr>
            <a:normAutofit fontScale="90000"/>
          </a:bodyPr>
          <a:lstStyle/>
          <a:p>
            <a:r>
              <a:rPr lang="ru-RU" sz="2000" dirty="0">
                <a:latin typeface="Times New Roman" panose="02020603050405020304" pitchFamily="18" charset="0"/>
                <a:cs typeface="Times New Roman" panose="02020603050405020304" pitchFamily="18" charset="0"/>
              </a:rPr>
              <a:t>Пещера Прометея или </a:t>
            </a:r>
            <a:r>
              <a:rPr lang="ru-RU" sz="2000" dirty="0" err="1">
                <a:latin typeface="Times New Roman" panose="02020603050405020304" pitchFamily="18" charset="0"/>
                <a:cs typeface="Times New Roman" panose="02020603050405020304" pitchFamily="18" charset="0"/>
              </a:rPr>
              <a:t>Кумистави</a:t>
            </a:r>
            <a:r>
              <a:rPr lang="ru-RU" sz="2000" dirty="0">
                <a:latin typeface="Times New Roman" panose="02020603050405020304" pitchFamily="18" charset="0"/>
                <a:cs typeface="Times New Roman" panose="02020603050405020304" pitchFamily="18" charset="0"/>
              </a:rPr>
              <a:t> является достопримечательностью грузинской </a:t>
            </a:r>
            <a:r>
              <a:rPr lang="ru-RU" sz="2000" dirty="0" err="1">
                <a:latin typeface="Times New Roman" panose="02020603050405020304" pitchFamily="18" charset="0"/>
                <a:cs typeface="Times New Roman" panose="02020603050405020304" pitchFamily="18" charset="0"/>
              </a:rPr>
              <a:t>Имеретии</a:t>
            </a:r>
            <a:r>
              <a:rPr lang="ru-RU" sz="2000" dirty="0">
                <a:latin typeface="Times New Roman" panose="02020603050405020304" pitchFamily="18" charset="0"/>
                <a:cs typeface="Times New Roman" panose="02020603050405020304" pitchFamily="18" charset="0"/>
              </a:rPr>
              <a:t>. Эта природная карстовая пещера находится на окраине города Цхалтубо в 16 км от Кутаиси и для туристов открыта совсем недавно — в 2011 году. Прогулка по километровому маршруту займет около 1,5 часов. Эта та малая часть огромной 11-километровой пещеры, которая открыта для туристов.</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Пещера состоит из многочисленных тоннелей, ходов, подземных залов, мелких пещер, подземных речек и разделена на 15 экскурсионных зон. Эти зоны оснащены динамическим и статическим освещением, музыкальной озвучкой и оборудованы ступеньками и мостиками, с которых можно любоваться причудливыми сталактитами и сталагмитами, окаменевшими водопадами, известковыми переплетениями разной величины и формы. Они свисают со сводов и растут из недр — игольчатые, округлые, плоские, извилистые, самые разнообразные, иногда роняя капли воды. Эти карстовые шедевры природы так красиво подсвечиваются разными цветами, что кажется будто они живые. На протяжении всей экскурсии не покидает чувство, что вы попали в сказочное подземное царство. Великолепное освещение и музыкальное сопровождение в виде негромкой классической музыки сделают ваш отдых незабываемым. А лазерное шоу придаст путешествию немного мистики и </a:t>
            </a:r>
            <a:r>
              <a:rPr lang="ru-RU" sz="2000" dirty="0" err="1">
                <a:latin typeface="Times New Roman" panose="02020603050405020304" pitchFamily="18" charset="0"/>
                <a:cs typeface="Times New Roman" panose="02020603050405020304" pitchFamily="18" charset="0"/>
              </a:rPr>
              <a:t>фэнтези</a:t>
            </a:r>
            <a:r>
              <a:rPr lang="ru-RU" sz="1800" dirty="0">
                <a:latin typeface="Times New Roman" panose="02020603050405020304" pitchFamily="18" charset="0"/>
                <a:cs typeface="Times New Roman" panose="02020603050405020304" pitchFamily="18" charset="0"/>
              </a:rPr>
              <a:t>.</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359558"/>
            <a:ext cx="5529210" cy="4067465"/>
          </a:xfrm>
        </p:spPr>
      </p:pic>
      <p:sp>
        <p:nvSpPr>
          <p:cNvPr id="6" name="Прямоугольник 5"/>
          <p:cNvSpPr/>
          <p:nvPr/>
        </p:nvSpPr>
        <p:spPr>
          <a:xfrm>
            <a:off x="1547842" y="1013976"/>
            <a:ext cx="2256130" cy="369332"/>
          </a:xfrm>
          <a:prstGeom prst="rect">
            <a:avLst/>
          </a:prstGeom>
        </p:spPr>
        <p:txBody>
          <a:bodyPr wrap="none">
            <a:spAutoFit/>
          </a:bodyPr>
          <a:lstStyle/>
          <a:p>
            <a:pPr algn="ctr"/>
            <a:r>
              <a:rPr lang="ru-RU" b="1" dirty="0">
                <a:solidFill>
                  <a:srgbClr val="111111"/>
                </a:solidFill>
                <a:latin typeface="Roboto"/>
              </a:rPr>
              <a:t>Пещера Прометея</a:t>
            </a:r>
            <a:endParaRPr lang="ru-RU" b="0" i="0" dirty="0">
              <a:solidFill>
                <a:srgbClr val="111111"/>
              </a:solidFill>
              <a:effectLst/>
              <a:latin typeface="Roboto"/>
            </a:endParaRPr>
          </a:p>
        </p:txBody>
      </p:sp>
    </p:spTree>
    <p:extLst>
      <p:ext uri="{BB962C8B-B14F-4D97-AF65-F5344CB8AC3E}">
        <p14:creationId xmlns:p14="http://schemas.microsoft.com/office/powerpoint/2010/main" val="1873707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1881" y="570016"/>
            <a:ext cx="11875324" cy="1943768"/>
          </a:xfrm>
        </p:spPr>
        <p:txBody>
          <a:bodyPr>
            <a:normAutofit/>
          </a:bodyPr>
          <a:lstStyle/>
          <a:p>
            <a:r>
              <a:rPr lang="ru-RU" sz="2000" dirty="0">
                <a:latin typeface="Times New Roman" panose="02020603050405020304" pitchFamily="18" charset="0"/>
                <a:cs typeface="Times New Roman" panose="02020603050405020304" pitchFamily="18" charset="0"/>
              </a:rPr>
              <a:t>Чтобы получить еще большие впечатления можно проплыть на резиновой лодке по подземному озеру. Это полукилометровое путешествие по водному туннелю доставит огромное удовольствие: лодка медленно скользит среди огромных гротов с висящими над головой образованиями, которые отражаются в зеркале воды, создавая дополнительный объем. Заканчивается водная поездка на озере под открытым небом.</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56708" y="1947554"/>
            <a:ext cx="7365670" cy="4910446"/>
          </a:xfrm>
        </p:spPr>
      </p:pic>
    </p:spTree>
    <p:extLst>
      <p:ext uri="{BB962C8B-B14F-4D97-AF65-F5344CB8AC3E}">
        <p14:creationId xmlns:p14="http://schemas.microsoft.com/office/powerpoint/2010/main" val="2529361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60821" y="3094177"/>
            <a:ext cx="5709454" cy="3912264"/>
          </a:xfrm>
        </p:spPr>
        <p:txBody>
          <a:bodyPr>
            <a:normAutofit/>
          </a:bodyPr>
          <a:lstStyle/>
          <a:p>
            <a:r>
              <a:rPr lang="ru-RU" sz="9600" dirty="0" smtClean="0">
                <a:latin typeface="Times New Roman" panose="02020603050405020304" pitchFamily="18" charset="0"/>
                <a:cs typeface="Times New Roman" panose="02020603050405020304" pitchFamily="18" charset="0"/>
              </a:rPr>
              <a:t>Конец</a:t>
            </a:r>
            <a:endParaRPr lang="ru-RU" sz="9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1697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0681" y="2624447"/>
            <a:ext cx="8300850" cy="4150425"/>
          </a:xfrm>
        </p:spPr>
      </p:pic>
      <p:sp>
        <p:nvSpPr>
          <p:cNvPr id="2" name="Заголовок 1"/>
          <p:cNvSpPr>
            <a:spLocks noGrp="1"/>
          </p:cNvSpPr>
          <p:nvPr>
            <p:ph type="title"/>
          </p:nvPr>
        </p:nvSpPr>
        <p:spPr>
          <a:xfrm>
            <a:off x="285008" y="380010"/>
            <a:ext cx="11792197" cy="2505694"/>
          </a:xfrm>
        </p:spPr>
        <p:txBody>
          <a:bodyPr>
            <a:normAutofit/>
          </a:bodyPr>
          <a:lstStyle/>
          <a:p>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В Тбилиси осталось множество исторических памятников, в том числе и очень древних, театров, площадей, парков, фонтанов, древних храмов, </a:t>
            </a:r>
            <a:r>
              <a:rPr lang="ru-RU" sz="2000" dirty="0" smtClean="0">
                <a:solidFill>
                  <a:schemeClr val="tx1">
                    <a:lumMod val="95000"/>
                    <a:lumOff val="5000"/>
                  </a:schemeClr>
                </a:solidFill>
                <a:latin typeface="Times New Roman" panose="02020603050405020304" pitchFamily="18" charset="0"/>
                <a:cs typeface="Times New Roman" panose="02020603050405020304" pitchFamily="18" charset="0"/>
              </a:rPr>
              <a:t>музеев, </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мостов. Тбилиси необыкновенно красивый город, но особой популярностью у туристов пользуется его старая часть, которая непременно оставит незабываемый след в вашем сердце. Здесь вы найдете самую старую и сохранившуюся церковь – </a:t>
            </a:r>
            <a:r>
              <a:rPr lang="ru-RU" sz="2000" dirty="0" err="1" smtClean="0">
                <a:solidFill>
                  <a:schemeClr val="tx1">
                    <a:lumMod val="95000"/>
                    <a:lumOff val="5000"/>
                  </a:schemeClr>
                </a:solidFill>
                <a:latin typeface="Times New Roman" panose="02020603050405020304" pitchFamily="18" charset="0"/>
                <a:cs typeface="Times New Roman" panose="02020603050405020304" pitchFamily="18" charset="0"/>
              </a:rPr>
              <a:t>Анчисхати</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(VI век), знаменитые серные </a:t>
            </a:r>
            <a:r>
              <a:rPr lang="ru-RU" sz="2000" dirty="0" smtClean="0">
                <a:solidFill>
                  <a:schemeClr val="tx1">
                    <a:lumMod val="95000"/>
                    <a:lumOff val="5000"/>
                  </a:schemeClr>
                </a:solidFill>
                <a:latin typeface="Times New Roman" panose="02020603050405020304" pitchFamily="18" charset="0"/>
                <a:cs typeface="Times New Roman" panose="02020603050405020304" pitchFamily="18" charset="0"/>
              </a:rPr>
              <a:t>бани,</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необыкновенные </a:t>
            </a:r>
            <a:r>
              <a:rPr lang="ru-RU" sz="2000" dirty="0" smtClean="0">
                <a:solidFill>
                  <a:schemeClr val="tx1">
                    <a:lumMod val="95000"/>
                    <a:lumOff val="5000"/>
                  </a:schemeClr>
                </a:solidFill>
                <a:latin typeface="Times New Roman" panose="02020603050405020304" pitchFamily="18" charset="0"/>
                <a:cs typeface="Times New Roman" panose="02020603050405020304" pitchFamily="18" charset="0"/>
              </a:rPr>
              <a:t>скульптуры, </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водопад </a:t>
            </a: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Легвтахеви</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увидите древнейшую крепость </a:t>
            </a: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Нарикала</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 с которой открывается потрясающий вид на город, и рядом с ней памятник Матери Грузии, прогуляетесь по центральной улице Руставели и площади Свободы.</a:t>
            </a:r>
          </a:p>
        </p:txBody>
      </p:sp>
    </p:spTree>
    <p:extLst>
      <p:ext uri="{BB962C8B-B14F-4D97-AF65-F5344CB8AC3E}">
        <p14:creationId xmlns:p14="http://schemas.microsoft.com/office/powerpoint/2010/main" val="1876527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3132" y="5332020"/>
            <a:ext cx="11792197" cy="1318161"/>
          </a:xfrm>
        </p:spPr>
        <p:txBody>
          <a:bodyPr>
            <a:normAutofit/>
          </a:bodyPr>
          <a:lstStyle/>
          <a:p>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Это творение рук Зураба Церетели. Монументальный ансамбль расположен на возвышенности, недалеко от Тбилисского водохранилища, и состоит из 16 колонн высотой 35 метров. На каждой из них изображены сцены из истории Грузии. Мемориал впечатляет своими масштабами и особенной атмосферой</a:t>
            </a:r>
            <a:r>
              <a:rPr lang="ru-RU" sz="2000" dirty="0" smtClean="0">
                <a:solidFill>
                  <a:schemeClr val="tx1">
                    <a:lumMod val="95000"/>
                    <a:lumOff val="5000"/>
                  </a:schemeClr>
                </a:solidFill>
                <a:latin typeface="Times New Roman" panose="02020603050405020304" pitchFamily="18" charset="0"/>
                <a:cs typeface="Times New Roman" panose="02020603050405020304" pitchFamily="18" charset="0"/>
              </a:rPr>
              <a:t>. </a:t>
            </a:r>
            <a:endParaRPr lang="ru-RU"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4686" y="0"/>
            <a:ext cx="9989088" cy="4994544"/>
          </a:xfrm>
        </p:spPr>
      </p:pic>
      <p:sp>
        <p:nvSpPr>
          <p:cNvPr id="5" name="Прямоугольник 4"/>
          <p:cNvSpPr/>
          <p:nvPr/>
        </p:nvSpPr>
        <p:spPr>
          <a:xfrm>
            <a:off x="4001897" y="0"/>
            <a:ext cx="3309432" cy="369332"/>
          </a:xfrm>
          <a:prstGeom prst="rect">
            <a:avLst/>
          </a:prstGeom>
        </p:spPr>
        <p:txBody>
          <a:bodyPr wrap="none">
            <a:spAutoFit/>
          </a:bodyPr>
          <a:lstStyle/>
          <a:p>
            <a:r>
              <a:rPr lang="ru-RU" b="0" i="0" dirty="0" smtClean="0">
                <a:solidFill>
                  <a:srgbClr val="000000"/>
                </a:solidFill>
                <a:effectLst/>
                <a:latin typeface="Roboto"/>
              </a:rPr>
              <a:t>Мемориал «История Грузии»</a:t>
            </a:r>
            <a:endParaRPr lang="ru-RU" b="0" i="0" dirty="0">
              <a:solidFill>
                <a:srgbClr val="000000"/>
              </a:solidFill>
              <a:effectLst/>
              <a:latin typeface="Roboto"/>
            </a:endParaRPr>
          </a:p>
        </p:txBody>
      </p:sp>
    </p:spTree>
    <p:extLst>
      <p:ext uri="{BB962C8B-B14F-4D97-AF65-F5344CB8AC3E}">
        <p14:creationId xmlns:p14="http://schemas.microsoft.com/office/powerpoint/2010/main" val="1891835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261258" y="4750130"/>
            <a:ext cx="11839698" cy="2004240"/>
          </a:xfrm>
        </p:spPr>
        <p:txBody>
          <a:bodyPr>
            <a:normAutofit/>
          </a:bodyPr>
          <a:lstStyle/>
          <a:p>
            <a:pPr marL="0" indent="0">
              <a:buNone/>
            </a:pPr>
            <a:r>
              <a:rPr lang="ru-RU" sz="2000" dirty="0">
                <a:latin typeface="Times New Roman" panose="02020603050405020304" pitchFamily="18" charset="0"/>
                <a:cs typeface="Times New Roman" panose="02020603050405020304" pitchFamily="18" charset="0"/>
              </a:rPr>
              <a:t>Монастырь Джвари стал первым в стране объектом Всемирного наследия ЮНЕСКО.</a:t>
            </a:r>
          </a:p>
          <a:p>
            <a:pPr marL="0" indent="0">
              <a:buNone/>
            </a:pPr>
            <a:r>
              <a:rPr lang="ru-RU" sz="2000" dirty="0" smtClean="0">
                <a:latin typeface="Times New Roman" panose="02020603050405020304" pitchFamily="18" charset="0"/>
                <a:cs typeface="Times New Roman" panose="02020603050405020304" pitchFamily="18" charset="0"/>
              </a:rPr>
              <a:t>Считается</a:t>
            </a:r>
            <a:r>
              <a:rPr lang="ru-RU" sz="2000" dirty="0">
                <a:latin typeface="Times New Roman" panose="02020603050405020304" pitchFamily="18" charset="0"/>
                <a:cs typeface="Times New Roman" panose="02020603050405020304" pitchFamily="18" charset="0"/>
              </a:rPr>
              <a:t>, что после крещения Грузии святая Нина воздвигла на этом месте крест. Его основание до сих пор хранится в стенах монастыря, поэтому Джвари так </a:t>
            </a:r>
            <a:r>
              <a:rPr lang="ru-RU" sz="2000" dirty="0" smtClean="0">
                <a:latin typeface="Times New Roman" panose="02020603050405020304" pitchFamily="18" charset="0"/>
                <a:cs typeface="Times New Roman" panose="02020603050405020304" pitchFamily="18" charset="0"/>
              </a:rPr>
              <a:t>почитаем. Храм </a:t>
            </a:r>
            <a:r>
              <a:rPr lang="ru-RU" sz="2000" dirty="0">
                <a:latin typeface="Times New Roman" panose="02020603050405020304" pitchFamily="18" charset="0"/>
                <a:cs typeface="Times New Roman" panose="02020603050405020304" pitchFamily="18" charset="0"/>
              </a:rPr>
              <a:t>возведён на горе, а с его смотровой площадки открывается вид на слияние двух рек — </a:t>
            </a:r>
            <a:r>
              <a:rPr lang="ru-RU" sz="2000" dirty="0" err="1">
                <a:latin typeface="Times New Roman" panose="02020603050405020304" pitchFamily="18" charset="0"/>
                <a:cs typeface="Times New Roman" panose="02020603050405020304" pitchFamily="18" charset="0"/>
              </a:rPr>
              <a:t>Арагви</a:t>
            </a:r>
            <a:r>
              <a:rPr lang="ru-RU" sz="2000" dirty="0">
                <a:latin typeface="Times New Roman" panose="02020603050405020304" pitchFamily="18" charset="0"/>
                <a:cs typeface="Times New Roman" panose="02020603050405020304" pitchFamily="18" charset="0"/>
              </a:rPr>
              <a:t> и Куры. Об этом в своей поэме «Мцыри» писал Лермонтов.</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3842" y="0"/>
            <a:ext cx="9474530" cy="4737265"/>
          </a:xfrm>
          <a:prstGeom prst="rect">
            <a:avLst/>
          </a:prstGeom>
        </p:spPr>
      </p:pic>
      <p:sp>
        <p:nvSpPr>
          <p:cNvPr id="5" name="Прямоугольник 4"/>
          <p:cNvSpPr/>
          <p:nvPr/>
        </p:nvSpPr>
        <p:spPr>
          <a:xfrm>
            <a:off x="1443842" y="0"/>
            <a:ext cx="1001236" cy="369332"/>
          </a:xfrm>
          <a:prstGeom prst="rect">
            <a:avLst/>
          </a:prstGeom>
        </p:spPr>
        <p:txBody>
          <a:bodyPr wrap="none">
            <a:spAutoFit/>
          </a:bodyPr>
          <a:lstStyle/>
          <a:p>
            <a:r>
              <a:rPr lang="ru-RU" dirty="0">
                <a:solidFill>
                  <a:srgbClr val="000000"/>
                </a:solidFill>
                <a:latin typeface="Roboto"/>
              </a:rPr>
              <a:t>Джвари</a:t>
            </a:r>
            <a:endParaRPr lang="ru-RU" b="0" i="0" dirty="0">
              <a:solidFill>
                <a:srgbClr val="000000"/>
              </a:solidFill>
              <a:effectLst/>
              <a:latin typeface="Roboto"/>
            </a:endParaRPr>
          </a:p>
        </p:txBody>
      </p:sp>
    </p:spTree>
    <p:extLst>
      <p:ext uri="{BB962C8B-B14F-4D97-AF65-F5344CB8AC3E}">
        <p14:creationId xmlns:p14="http://schemas.microsoft.com/office/powerpoint/2010/main" val="2348450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3132" y="106878"/>
            <a:ext cx="11792198" cy="1935678"/>
          </a:xfrm>
        </p:spPr>
        <p:txBody>
          <a:bodyPr>
            <a:normAutofit/>
          </a:bodyPr>
          <a:lstStyle/>
          <a:p>
            <a:r>
              <a:rPr lang="ru-RU" sz="2000" dirty="0">
                <a:latin typeface="Times New Roman" panose="02020603050405020304" pitchFamily="18" charset="0"/>
                <a:cs typeface="Times New Roman" panose="02020603050405020304" pitchFamily="18" charset="0"/>
              </a:rPr>
              <a:t>«Животворящий столп» — так переводится название важнейшего храма Грузии. По преданию, здесь был захоронен хитон Господень — важная реликвия христиан. На месте захоронения вырос кедр, который стали считать священным, а позже превратили в столп и положили в основание храма. Таким образом возник первый христианский храм Грузии. Сейчас собор относится к объектам Всемирного наследия ЮНЕСКО.</a:t>
            </a:r>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0542" y="1547690"/>
            <a:ext cx="7777377" cy="5173744"/>
          </a:xfrm>
        </p:spPr>
      </p:pic>
      <p:sp>
        <p:nvSpPr>
          <p:cNvPr id="7" name="Прямоугольник 6"/>
          <p:cNvSpPr/>
          <p:nvPr/>
        </p:nvSpPr>
        <p:spPr>
          <a:xfrm>
            <a:off x="2368625" y="1673224"/>
            <a:ext cx="1802096" cy="369332"/>
          </a:xfrm>
          <a:prstGeom prst="rect">
            <a:avLst/>
          </a:prstGeom>
        </p:spPr>
        <p:txBody>
          <a:bodyPr wrap="none">
            <a:spAutoFit/>
          </a:bodyPr>
          <a:lstStyle/>
          <a:p>
            <a:r>
              <a:rPr lang="ru-RU" dirty="0" err="1"/>
              <a:t>Светицховели</a:t>
            </a:r>
            <a:endParaRPr lang="ru-RU" dirty="0"/>
          </a:p>
        </p:txBody>
      </p:sp>
    </p:spTree>
    <p:extLst>
      <p:ext uri="{BB962C8B-B14F-4D97-AF65-F5344CB8AC3E}">
        <p14:creationId xmlns:p14="http://schemas.microsoft.com/office/powerpoint/2010/main" val="1113753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878" y="5070764"/>
            <a:ext cx="11970327" cy="1698170"/>
          </a:xfrm>
        </p:spPr>
        <p:txBody>
          <a:bodyPr>
            <a:normAutofit/>
          </a:bodyPr>
          <a:lstStyle/>
          <a:p>
            <a:r>
              <a:rPr lang="ru-RU" sz="2000" dirty="0">
                <a:latin typeface="Times New Roman" panose="02020603050405020304" pitchFamily="18" charset="0"/>
                <a:cs typeface="Times New Roman" panose="02020603050405020304" pitchFamily="18" charset="0"/>
              </a:rPr>
              <a:t>Алаверди был построен в начале XI века и принадлежит к четвёрке самых значимых средневековых храмов Грузии. Почти тысячу лет он был самым высоким в стране: до верхней точки аж 50 м. Но в 2004 году в Тбилиси завершилось строительство собора Святой Троицы, который оказался на 18 м выше Алаверди.</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Реставрационные </a:t>
            </a:r>
            <a:r>
              <a:rPr lang="ru-RU" sz="2000" dirty="0">
                <a:latin typeface="Times New Roman" panose="02020603050405020304" pitchFamily="18" charset="0"/>
                <a:cs typeface="Times New Roman" panose="02020603050405020304" pitchFamily="18" charset="0"/>
              </a:rPr>
              <a:t>работы немного изменили облик Алаверди. Но внутри собора всё же сохранились уникальные фрески и настенная живопись XI–XVII веков.</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0659" y="95003"/>
            <a:ext cx="9642764" cy="4821382"/>
          </a:xfrm>
        </p:spPr>
      </p:pic>
      <p:sp>
        <p:nvSpPr>
          <p:cNvPr id="5" name="Прямоугольник 4"/>
          <p:cNvSpPr/>
          <p:nvPr/>
        </p:nvSpPr>
        <p:spPr>
          <a:xfrm>
            <a:off x="1417645" y="180501"/>
            <a:ext cx="2516523" cy="369332"/>
          </a:xfrm>
          <a:prstGeom prst="rect">
            <a:avLst/>
          </a:prstGeom>
        </p:spPr>
        <p:txBody>
          <a:bodyPr wrap="none">
            <a:spAutoFit/>
          </a:bodyPr>
          <a:lstStyle/>
          <a:p>
            <a:r>
              <a:rPr lang="ru-RU" dirty="0">
                <a:solidFill>
                  <a:srgbClr val="000000"/>
                </a:solidFill>
                <a:latin typeface="Roboto"/>
              </a:rPr>
              <a:t>Монастырь Алаверди</a:t>
            </a:r>
            <a:endParaRPr lang="ru-RU" b="0" i="0" dirty="0">
              <a:solidFill>
                <a:srgbClr val="000000"/>
              </a:solidFill>
              <a:effectLst/>
              <a:latin typeface="Roboto"/>
            </a:endParaRPr>
          </a:p>
        </p:txBody>
      </p:sp>
    </p:spTree>
    <p:extLst>
      <p:ext uri="{BB962C8B-B14F-4D97-AF65-F5344CB8AC3E}">
        <p14:creationId xmlns:p14="http://schemas.microsoft.com/office/powerpoint/2010/main" val="4201023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878" y="5362363"/>
            <a:ext cx="11922826" cy="1406571"/>
          </a:xfrm>
        </p:spPr>
        <p:txBody>
          <a:bodyPr>
            <a:normAutofit fontScale="90000"/>
          </a:bodyPr>
          <a:lstStyle/>
          <a:p>
            <a:r>
              <a:rPr lang="ru-RU" sz="2000" dirty="0">
                <a:latin typeface="Times New Roman" panose="02020603050405020304" pitchFamily="18" charset="0"/>
                <a:cs typeface="Times New Roman" panose="02020603050405020304" pitchFamily="18" charset="0"/>
              </a:rPr>
              <a:t>Давид </a:t>
            </a:r>
            <a:r>
              <a:rPr lang="ru-RU" sz="2000" dirty="0" err="1">
                <a:latin typeface="Times New Roman" panose="02020603050405020304" pitchFamily="18" charset="0"/>
                <a:cs typeface="Times New Roman" panose="02020603050405020304" pitchFamily="18" charset="0"/>
              </a:rPr>
              <a:t>Гареджа</a:t>
            </a:r>
            <a:r>
              <a:rPr lang="ru-RU" sz="2000" dirty="0">
                <a:latin typeface="Times New Roman" panose="02020603050405020304" pitchFamily="18" charset="0"/>
                <a:cs typeface="Times New Roman" panose="02020603050405020304" pitchFamily="18" charset="0"/>
              </a:rPr>
              <a:t> — это большой пещерный комплекс монастырей, основанный в VI веке. Он растянулся на 25 км на границе с Азербайджаном. Сюда стоит приехать за атмосферой и удивительными полупустынными пейзажами.</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 2016 году журнал </a:t>
            </a:r>
            <a:r>
              <a:rPr lang="ru-RU" sz="2000" dirty="0" err="1">
                <a:latin typeface="Times New Roman" panose="02020603050405020304" pitchFamily="18" charset="0"/>
                <a:cs typeface="Times New Roman" panose="02020603050405020304" pitchFamily="18" charset="0"/>
              </a:rPr>
              <a:t>National</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Geographic</a:t>
            </a:r>
            <a:r>
              <a:rPr lang="ru-RU" sz="2000" dirty="0">
                <a:latin typeface="Times New Roman" panose="02020603050405020304" pitchFamily="18" charset="0"/>
                <a:cs typeface="Times New Roman" panose="02020603050405020304" pitchFamily="18" charset="0"/>
              </a:rPr>
              <a:t> объявил </a:t>
            </a:r>
            <a:r>
              <a:rPr lang="ru-RU" sz="2000" dirty="0" err="1">
                <a:latin typeface="Times New Roman" panose="02020603050405020304" pitchFamily="18" charset="0"/>
                <a:cs typeface="Times New Roman" panose="02020603050405020304" pitchFamily="18" charset="0"/>
              </a:rPr>
              <a:t>Давидогареджийский</a:t>
            </a:r>
            <a:r>
              <a:rPr lang="ru-RU" sz="2000" dirty="0">
                <a:latin typeface="Times New Roman" panose="02020603050405020304" pitchFamily="18" charset="0"/>
                <a:cs typeface="Times New Roman" panose="02020603050405020304" pitchFamily="18" charset="0"/>
              </a:rPr>
              <a:t> комплекс одним из самых красивых мест мира.</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3777" y="267849"/>
            <a:ext cx="10189028" cy="5094514"/>
          </a:xfrm>
        </p:spPr>
      </p:pic>
      <p:sp>
        <p:nvSpPr>
          <p:cNvPr id="5" name="Прямоугольник 4"/>
          <p:cNvSpPr/>
          <p:nvPr/>
        </p:nvSpPr>
        <p:spPr>
          <a:xfrm>
            <a:off x="1072657" y="267849"/>
            <a:ext cx="1828962" cy="369332"/>
          </a:xfrm>
          <a:prstGeom prst="rect">
            <a:avLst/>
          </a:prstGeom>
        </p:spPr>
        <p:txBody>
          <a:bodyPr wrap="none">
            <a:spAutoFit/>
          </a:bodyPr>
          <a:lstStyle/>
          <a:p>
            <a:r>
              <a:rPr lang="ru-RU" dirty="0">
                <a:solidFill>
                  <a:srgbClr val="000000"/>
                </a:solidFill>
                <a:latin typeface="Roboto"/>
              </a:rPr>
              <a:t>Давид </a:t>
            </a:r>
            <a:r>
              <a:rPr lang="ru-RU" dirty="0" err="1">
                <a:solidFill>
                  <a:srgbClr val="000000"/>
                </a:solidFill>
                <a:latin typeface="Roboto"/>
              </a:rPr>
              <a:t>Гареджа</a:t>
            </a:r>
            <a:endParaRPr lang="ru-RU" b="0" i="0" dirty="0">
              <a:solidFill>
                <a:srgbClr val="000000"/>
              </a:solidFill>
              <a:effectLst/>
              <a:latin typeface="Roboto"/>
            </a:endParaRPr>
          </a:p>
        </p:txBody>
      </p:sp>
    </p:spTree>
    <p:extLst>
      <p:ext uri="{BB962C8B-B14F-4D97-AF65-F5344CB8AC3E}">
        <p14:creationId xmlns:p14="http://schemas.microsoft.com/office/powerpoint/2010/main" val="988663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255" y="118753"/>
            <a:ext cx="11922826" cy="1786247"/>
          </a:xfrm>
        </p:spPr>
        <p:txBody>
          <a:bodyPr>
            <a:normAutofit fontScale="90000"/>
          </a:bodyPr>
          <a:lstStyle/>
          <a:p>
            <a:r>
              <a:rPr lang="ru-RU" sz="2000" dirty="0">
                <a:latin typeface="Times New Roman" panose="02020603050405020304" pitchFamily="18" charset="0"/>
                <a:cs typeface="Times New Roman" panose="02020603050405020304" pitchFamily="18" charset="0"/>
              </a:rPr>
              <a:t>Пещерный </a:t>
            </a:r>
            <a:r>
              <a:rPr lang="ru-RU" sz="2000" dirty="0" err="1">
                <a:latin typeface="Times New Roman" panose="02020603050405020304" pitchFamily="18" charset="0"/>
                <a:cs typeface="Times New Roman" panose="02020603050405020304" pitchFamily="18" charset="0"/>
              </a:rPr>
              <a:t>Уплисцихе</a:t>
            </a:r>
            <a:r>
              <a:rPr lang="ru-RU" sz="2000" dirty="0">
                <a:latin typeface="Times New Roman" panose="02020603050405020304" pitchFamily="18" charset="0"/>
                <a:cs typeface="Times New Roman" panose="02020603050405020304" pitchFamily="18" charset="0"/>
              </a:rPr>
              <a:t> стал одним из первых городов на территории Грузии. Ему около трёх тысяч лет, и практически всё это время он существовал как действующее поселение. Раньше здесь жили древние племена язычников.</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До сегодняшних дней здесь сохранилось около 150 пещерных сооружений, включая храмы, тоннели и остатки внутреннего убранства. </a:t>
            </a:r>
            <a:r>
              <a:rPr lang="ru-RU" sz="2000" dirty="0" err="1">
                <a:latin typeface="Times New Roman" panose="02020603050405020304" pitchFamily="18" charset="0"/>
                <a:cs typeface="Times New Roman" panose="02020603050405020304" pitchFamily="18" charset="0"/>
              </a:rPr>
              <a:t>Уплисцихе</a:t>
            </a:r>
            <a:r>
              <a:rPr lang="ru-RU" sz="2000" dirty="0">
                <a:latin typeface="Times New Roman" panose="02020603050405020304" pitchFamily="18" charset="0"/>
                <a:cs typeface="Times New Roman" panose="02020603050405020304" pitchFamily="18" charset="0"/>
              </a:rPr>
              <a:t> охраняется ЮНЕСКО.</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5818" y="1786247"/>
            <a:ext cx="9543700" cy="4771850"/>
          </a:xfrm>
        </p:spPr>
      </p:pic>
      <p:sp>
        <p:nvSpPr>
          <p:cNvPr id="5" name="Прямоугольник 4"/>
          <p:cNvSpPr/>
          <p:nvPr/>
        </p:nvSpPr>
        <p:spPr>
          <a:xfrm>
            <a:off x="1355818" y="1905000"/>
            <a:ext cx="1324273" cy="369332"/>
          </a:xfrm>
          <a:prstGeom prst="rect">
            <a:avLst/>
          </a:prstGeom>
        </p:spPr>
        <p:txBody>
          <a:bodyPr wrap="none">
            <a:spAutoFit/>
          </a:bodyPr>
          <a:lstStyle/>
          <a:p>
            <a:r>
              <a:rPr lang="ru-RU" dirty="0" err="1">
                <a:solidFill>
                  <a:srgbClr val="000000"/>
                </a:solidFill>
                <a:latin typeface="Roboto"/>
              </a:rPr>
              <a:t>Уплисцихе</a:t>
            </a:r>
            <a:endParaRPr lang="ru-RU" b="0" i="0" dirty="0">
              <a:solidFill>
                <a:srgbClr val="000000"/>
              </a:solidFill>
              <a:effectLst/>
              <a:latin typeface="Roboto"/>
            </a:endParaRPr>
          </a:p>
        </p:txBody>
      </p:sp>
    </p:spTree>
    <p:extLst>
      <p:ext uri="{BB962C8B-B14F-4D97-AF65-F5344CB8AC3E}">
        <p14:creationId xmlns:p14="http://schemas.microsoft.com/office/powerpoint/2010/main" val="659374217"/>
      </p:ext>
    </p:extLst>
  </p:cSld>
  <p:clrMapOvr>
    <a:masterClrMapping/>
  </p:clrMapOvr>
</p:sld>
</file>

<file path=ppt/theme/theme1.xml><?xml version="1.0" encoding="utf-8"?>
<a:theme xmlns:a="http://schemas.openxmlformats.org/drawingml/2006/main" name="Легкий дым">
  <a:themeElements>
    <a:clrScheme name="Зеленый и желтый">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387</TotalTime>
  <Words>1373</Words>
  <Application>Microsoft Office PowerPoint</Application>
  <PresentationFormat>Широкоэкранный</PresentationFormat>
  <Paragraphs>47</Paragraphs>
  <Slides>23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23</vt:i4>
      </vt:variant>
    </vt:vector>
  </HeadingPairs>
  <TitlesOfParts>
    <vt:vector size="29" baseType="lpstr">
      <vt:lpstr>Arial</vt:lpstr>
      <vt:lpstr>Century Gothic</vt:lpstr>
      <vt:lpstr>Roboto</vt:lpstr>
      <vt:lpstr>Times New Roman</vt:lpstr>
      <vt:lpstr>Wingdings 3</vt:lpstr>
      <vt:lpstr>Легкий дым</vt:lpstr>
      <vt:lpstr>Грузия</vt:lpstr>
      <vt:lpstr>Презентация PowerPoint</vt:lpstr>
      <vt:lpstr>В Тбилиси осталось множество исторических памятников, в том числе и очень древних, театров, площадей, парков, фонтанов, древних храмов, музеев, мостов. Тбилиси необыкновенно красивый город, но особой популярностью у туристов пользуется его старая часть, которая непременно оставит незабываемый след в вашем сердце. Здесь вы найдете самую старую и сохранившуюся церковь – Анчисхати (VI век), знаменитые серные бани, необыкновенные скульптуры, водопад Легвтахеви, увидите древнейшую крепость Нарикала, с которой открывается потрясающий вид на город, и рядом с ней памятник Матери Грузии, прогуляетесь по центральной улице Руставели и площади Свободы.</vt:lpstr>
      <vt:lpstr>Это творение рук Зураба Церетели. Монументальный ансамбль расположен на возвышенности, недалеко от Тбилисского водохранилища, и состоит из 16 колонн высотой 35 метров. На каждой из них изображены сцены из истории Грузии. Мемориал впечатляет своими масштабами и особенной атмосферой. </vt:lpstr>
      <vt:lpstr>Презентация PowerPoint</vt:lpstr>
      <vt:lpstr>«Животворящий столп» — так переводится название важнейшего храма Грузии. По преданию, здесь был захоронен хитон Господень — важная реликвия христиан. На месте захоронения вырос кедр, который стали считать священным, а позже превратили в столп и положили в основание храма. Таким образом возник первый христианский храм Грузии. Сейчас собор относится к объектам Всемирного наследия ЮНЕСКО.</vt:lpstr>
      <vt:lpstr>Алаверди был построен в начале XI века и принадлежит к четвёрке самых значимых средневековых храмов Грузии. Почти тысячу лет он был самым высоким в стране: до верхней точки аж 50 м. Но в 2004 году в Тбилиси завершилось строительство собора Святой Троицы, который оказался на 18 м выше Алаверди. Реставрационные работы немного изменили облик Алаверди. Но внутри собора всё же сохранились уникальные фрески и настенная живопись XI–XVII веков.</vt:lpstr>
      <vt:lpstr>Давид Гареджа — это большой пещерный комплекс монастырей, основанный в VI веке. Он растянулся на 25 км на границе с Азербайджаном. Сюда стоит приехать за атмосферой и удивительными полупустынными пейзажами.  В 2016 году журнал National Geographic объявил Давидогареджийский комплекс одним из самых красивых мест мира.</vt:lpstr>
      <vt:lpstr>Пещерный Уплисцихе стал одним из первых городов на территории Грузии. Ему около трёх тысяч лет, и практически всё это время он существовал как действующее поселение. Раньше здесь жили древние племена язычников.  До сегодняшних дней здесь сохранилось около 150 пещерных сооружений, включая храмы, тоннели и остатки внутреннего убранства. Уплисцихе охраняется ЮНЕСКО.</vt:lpstr>
      <vt:lpstr>Атмосфера этого места способна заворожить любого. Пещерный город был вырублен во времена правления царицы Тамары. Он включал в себя множество комнат, тоннелей, систему водопровода и монастырь и был полностью скрыт в горе Эрушети. Но в 1283 году после сильного землетрясения часть горы обрушилась и Вардзия сильно пострадал. Сейчас осталось около 600 помещений, в том числе действующий храм с уникальными фресками.</vt:lpstr>
      <vt:lpstr>В древности крепость служила форпостом от набегов захватчиков и была надежной защитой для местных жителей. Первые постройки этого военного укрепления датируются ХІІІ веком, церкви были построены в ХVІІ веке. В настоящее время от огромной крепости остался только верхний замок, состоящий из трех церквей, нескольких сторожевых башен и крепостной стены. </vt:lpstr>
      <vt:lpstr>Сванетия — суровый и невероятно красивый край. Царство гор на северо-западе Грузии. Она поделена Сванетским хребтом на Верхнюю и Нижнюю. Большей популярностью у туристов пользуется Верхняя Сванетия с центром в городе Местиа. Величественные горы с заснеженными вершинами, веками охраняющие покой этого края, шумящие водопады, цветущие альпийские луга на высоких плато, горные речки с кристально-чистой родниковой водой, нетронутые заповедные леса, прозрачный чистый воздух, которым невозможно надышаться, гостеприимные и доброжелательные люди, которые готовы разделить с вами кров и хлеб. Ради всего этого стоит приехать в Сванетию. Никакими словами не передать красоту живописных пейзажных видов и особую энергетику, исходящую от гор. Достаточно сказать, что Верхняя Сванетия включена в список Всемирного наследия ЮНЕСКО.</vt:lpstr>
      <vt:lpstr>Особое внимание в Сванетии привлекают вершины Шкара (5193,2 м), которая является высочайшей точкой Грузии и Ушба (4710 м). Их видно практически отовсюду. Именно здесь, у подножья горы Шкара, находится самое высокогорное поселение в Европе- Ушгули (2200 м над уровнем моря). В туристическом поселке Местиа сохранились сторожевые башни Х-ХIV веков, а так же рядом есть горнолыжный курорт Хацвали с канатной дорогой-подъемником для спортсменов и любителей зимних развлечений. Сванетия неповторима, особенна, уникальна. Любой ее уголок открыт для туристов. Без сомнения, это будет лучшим путешествием с незабываемыми и яркими впечатлениями. В Сванетию лучше всего ехать минимум на 5 дней. Это идеальное место для любителей природы и походов. Из Батуми добираться на машине удобнее, чем из Тбилиси. Из Тбилиси проще долететь на самолёте. Если же нет возможности выделить на Сванетию столько дней, то лучше взять двухдневную экскурсию из Батуми, что бы увидеть основные достопримечательности этого сурового, но безумно красивого края: Сванетия — край тысячи башен.</vt:lpstr>
      <vt:lpstr>Крепость Рабат – средневековое сооружение, которое находится в городе Ахалцихе, южная Грузия. Ее площадь занимает 7 га земли, поэтому она считается самой большой крепостью в Грузии. Географически она расположена на небольшом холме, недалеко от Боржоми и Вардзии. Ахалцихе, что переводится как «новая крепость» была построена в ХІІ веке как фортификационное сооружение. Это был хорошо укрепленный оборонительный форпост для защиты от врагов. Конечно время не пощадило Рабат и до недавних дней она имела совсем не туристический вид, поэтому в 2011 году этот памятник средневековья был реконструирован и обновлен. Крепость располагается двумя каскадами (верхним и нижним) и похожа на игрушечный мини-город, обнесенный высокими каменными зубчатыми стенами с красивыми башнями.</vt:lpstr>
      <vt:lpstr>Боржоми — небольшой городок в юго-восточной части Грузии, который является уникальным бальнеологическим курортом. Он известен во всем мире своей целебной минеральной водой, которая давно уже стала брендом Грузии. Здесь же расположился природный заповедник сказочной красоты. Боржоми находится в живописном ущелье, склоны которого покрыты хвойными и лиственными лесами, в окружении могучих и неповторимых в своей красоте кавказских гор.</vt:lpstr>
      <vt:lpstr>Храм Баграта, построенный в 1003 году как символ объединения Грузии  — один из самых крупных храмов в стране. Это поразительной красоты сооружение находится на высоком холме, с которого открывается чудесный обзор города Кутаиси, замечательные пейзажи и река Риони. Храм Баграта относится к лучшим образцам средневекового грузинского зодчества, отличительной особенностью которого является удивительная гармоничность общих пропорций, красота и изящество деталей, строгость, соразмерность и ажурная резьба по камню.  Как и мцхетский Джвари, храм Баграта, возвышающийся над мирской суетой, как будто парит в небе и виден на многие километры. Недалеко от храма Баграта расположены пещеры Прометея.</vt:lpstr>
      <vt:lpstr>Гелатский монастырь знаменит тем, что в нем находится могила царя Давида ІV, который был основателем этого монастыря в начале XII века. В дальнейшем Гелати стал последним пристанищем имеретинских царей. По мнению историков, в центральном соборе была похоронена царица Тамара, но могила ее не сохранилась. Ныне Гелати – мужской монастырь, имеющий большое значение для православной Грузии. Территория Гелати состоит из 3 храмов, трехъярусной звонницы и Гелатской академии, которые представляют огромную культурную и историческую ценность. В храмах монастыря до наших дней сохранились мозаичные украшения, иконы и древние фрески.</vt:lpstr>
      <vt:lpstr>Каньоны Мартвили вошли в десятку приоритетных мест Грузии, которые имеют статус памятника природы. Эта поездка для тех, кто хочет получить много эмоций и впечатлений.  Мартвильские каньоны привлекают туристов своей самобытной природной красотой и уникальностью. Каньон состоящий из верхнего и нижнего, расположился между высокими скалами, образуя ущелье. Верхний каньон популярнее у туристов из-за небольшого водного путешествия на резиновых лодках. Он достаточно узкий, имеет длину около 2,4 км, глубина иногда достигает 50 м, но это лишь географическая справка. На самом деле, когда видишь эту прозрачную до дна, яркую сине-зеленую воду, то совсем неважно какой он длины или глубины. Хочется просто бесконечно плыть на лодке, разглядывать камешки на дне, смотреть на высокие скалы, склонившиеся друг к другу, любоваться растущими на скалах реликтовыми деревьями и лианами. Проплывая мимо гротов, покрытых мхами, можно наблюдать, как с высоты по склонам скал струятся ручейки.</vt:lpstr>
      <vt:lpstr>Оказавшись на берегу после водной прогулки, не пропустите деревянный мост, открывающий восхитительный вид на 12-метровый водопад, мощные струи которого разбиваются у ваших ног. Далее ступеньки ведут вниз к нижнему каньону. Путь к нему лежит через прекрасный парк со сказочными мостиками, дорожками, шумящими водопадами, смотровыми площадками для обзора всей этой красоты. Парк утопает в зелени вековых деревьев и разбит террасами, спускающимися к каньону. Прогулка по парку будет приятной и увлекательной. Нижний каньон тоже очень красив. Историки считают, что именно в его изумрудных водах купались грузинские князья Дадиани, жившие неподалеку в своем родовом поместье. Незабываемая и очень впечатляющий природный оазис.</vt:lpstr>
      <vt:lpstr>Этот живописный, созданный природой, каньон находится в Имеретии в 50 км от Кутаиси. Уникальность этого каньона в том, что ему, по предположению ученых, около миллиона лет. Для того чтобы попасть к каньону, нужно пройти 2,2 км по каменной вымощенной тропе по красивому парку вдоль полуразрушенного поместья князей Дадиани. Дорога не кажется долгой, потому что на пути есть скамейки для отдыха, невероятно красивая природа, много вековых деревьев, огромные поляны цветущего клевера, разнообразные кустарники с какими-то плодами и все это на фоне кавказских гор и чистого горного воздуха.</vt:lpstr>
      <vt:lpstr>Пещера Прометея или Кумистави является достопримечательностью грузинской Имеретии. Эта природная карстовая пещера находится на окраине города Цхалтубо в 16 км от Кутаиси и для туристов открыта совсем недавно — в 2011 году. Прогулка по километровому маршруту займет около 1,5 часов. Эта та малая часть огромной 11-километровой пещеры, которая открыта для туристов. Пещера состоит из многочисленных тоннелей, ходов, подземных залов, мелких пещер, подземных речек и разделена на 15 экскурсионных зон. Эти зоны оснащены динамическим и статическим освещением, музыкальной озвучкой и оборудованы ступеньками и мостиками, с которых можно любоваться причудливыми сталактитами и сталагмитами, окаменевшими водопадами, известковыми переплетениями разной величины и формы. Они свисают со сводов и растут из недр — игольчатые, округлые, плоские, извилистые, самые разнообразные, иногда роняя капли воды. Эти карстовые шедевры природы так красиво подсвечиваются разными цветами, что кажется будто они живые. На протяжении всей экскурсии не покидает чувство, что вы попали в сказочное подземное царство. Великолепное освещение и музыкальное сопровождение в виде негромкой классической музыки сделают ваш отдых незабываемым. А лазерное шоу придаст путешествию немного мистики и фэнтези.</vt:lpstr>
      <vt:lpstr>Чтобы получить еще большие впечатления можно проплыть на резиновой лодке по подземному озеру. Это полукилометровое путешествие по водному туннелю доставит огромное удовольствие: лодка медленно скользит среди огромных гротов с висящими над головой образованиями, которые отражаются в зеркале воды, создавая дополнительный объем. Заканчивается водная поездка на озере под открытым небом.</vt:lpstr>
      <vt:lpstr>Конец</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Station</dc:creator>
  <cp:lastModifiedBy>Station</cp:lastModifiedBy>
  <cp:revision>32</cp:revision>
  <dcterms:created xsi:type="dcterms:W3CDTF">2020-12-01T03:43:56Z</dcterms:created>
  <dcterms:modified xsi:type="dcterms:W3CDTF">2020-12-14T03:06:12Z</dcterms:modified>
</cp:coreProperties>
</file>