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3" r:id="rId6"/>
    <p:sldId id="266" r:id="rId7"/>
    <p:sldId id="264" r:id="rId8"/>
    <p:sldId id="268" r:id="rId9"/>
    <p:sldId id="262" r:id="rId10"/>
    <p:sldId id="259" r:id="rId11"/>
    <p:sldId id="260" r:id="rId12"/>
    <p:sldId id="261" r:id="rId13"/>
    <p:sldId id="267"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18.06.2020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18.06.2020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581128"/>
            <a:ext cx="7772400" cy="1470025"/>
          </a:xfrm>
        </p:spPr>
        <p:txBody>
          <a:bodyPr/>
          <a:lstStyle/>
          <a:p>
            <a:r>
              <a:rPr lang="ru-RU" dirty="0" smtClean="0">
                <a:latin typeface="Monotype Corsiva" panose="03010101010201010101" pitchFamily="66" charset="0"/>
              </a:rPr>
              <a:t>Страны Европы:</a:t>
            </a:r>
            <a:br>
              <a:rPr lang="ru-RU" dirty="0" smtClean="0">
                <a:latin typeface="Monotype Corsiva" panose="03010101010201010101" pitchFamily="66" charset="0"/>
              </a:rPr>
            </a:br>
            <a:r>
              <a:rPr lang="ru-RU" dirty="0" smtClean="0">
                <a:latin typeface="Monotype Corsiva" panose="03010101010201010101" pitchFamily="66" charset="0"/>
              </a:rPr>
              <a:t>  ДАНИЯ</a:t>
            </a:r>
            <a:endParaRPr lang="ru-RU" dirty="0">
              <a:latin typeface="Monotype Corsiva" panose="03010101010201010101" pitchFamily="66" charset="0"/>
            </a:endParaRPr>
          </a:p>
        </p:txBody>
      </p:sp>
      <p:sp>
        <p:nvSpPr>
          <p:cNvPr id="3" name="Подзаголовок 2"/>
          <p:cNvSpPr>
            <a:spLocks noGrp="1"/>
          </p:cNvSpPr>
          <p:nvPr>
            <p:ph type="subTitle" idx="1"/>
          </p:nvPr>
        </p:nvSpPr>
        <p:spPr>
          <a:xfrm flipH="1">
            <a:off x="6948264" y="4419851"/>
            <a:ext cx="72008" cy="45719"/>
          </a:xfrm>
        </p:spPr>
        <p:txBody>
          <a:bodyPr>
            <a:normAutofit fontScale="25000" lnSpcReduction="20000"/>
          </a:bodyPr>
          <a:lstStyle/>
          <a:p>
            <a:endParaRPr lang="ru-RU" sz="1800" dirty="0">
              <a:latin typeface="Monotype Corsiva" panose="03010101010201010101" pitchFamily="66" charset="0"/>
            </a:endParaRPr>
          </a:p>
        </p:txBody>
      </p:sp>
      <p:pic>
        <p:nvPicPr>
          <p:cNvPr id="1026" name="Picture 2" descr="C:\Users\1\Desktop\den-gamle-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2602"/>
            <a:ext cx="6105142" cy="40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655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187" y="2247900"/>
            <a:ext cx="5857625" cy="3878263"/>
          </a:xfrm>
        </p:spPr>
      </p:pic>
      <p:sp>
        <p:nvSpPr>
          <p:cNvPr id="2" name="Заголовок 1"/>
          <p:cNvSpPr>
            <a:spLocks noGrp="1"/>
          </p:cNvSpPr>
          <p:nvPr>
            <p:ph type="title"/>
          </p:nvPr>
        </p:nvSpPr>
        <p:spPr/>
        <p:txBody>
          <a:bodyPr>
            <a:normAutofit fontScale="90000"/>
          </a:bodyPr>
          <a:lstStyle/>
          <a:p>
            <a:pPr fontAlgn="base"/>
            <a:r>
              <a:rPr lang="ru-RU" sz="1800" b="1" dirty="0"/>
              <a:t/>
            </a:r>
            <a:br>
              <a:rPr lang="ru-RU" sz="1800" b="1" dirty="0"/>
            </a:br>
            <a:r>
              <a:rPr lang="ru-RU" sz="1800" b="1" dirty="0"/>
              <a:t>Замок </a:t>
            </a:r>
            <a:r>
              <a:rPr lang="ru-RU" sz="1800" b="1" dirty="0" err="1" smtClean="0"/>
              <a:t>Розенборг</a:t>
            </a:r>
            <a:r>
              <a:rPr lang="ru-RU" sz="1800" b="1" dirty="0" smtClean="0"/>
              <a:t> - </a:t>
            </a:r>
            <a:r>
              <a:rPr lang="ru-RU" sz="1800" dirty="0" smtClean="0"/>
              <a:t>летняя </a:t>
            </a:r>
            <a:r>
              <a:rPr lang="ru-RU" sz="1800" dirty="0"/>
              <a:t>резиденция датских королей построена по всем правилам архитектуры эпохи Возрождения. Сегодня это замок–музей, в котором хранятся сокровища монархов, атрибуты власти, большие коллекции картин, фарфора и др. На территории дворцового парка есть кафе, кукольный театр, можно увидеть статую Андерсена.</a:t>
            </a:r>
            <a:br>
              <a:rPr lang="ru-RU" sz="1800" dirty="0"/>
            </a:br>
            <a:endParaRPr lang="ru-RU" sz="1800" dirty="0"/>
          </a:p>
        </p:txBody>
      </p:sp>
    </p:spTree>
    <p:extLst>
      <p:ext uri="{BB962C8B-B14F-4D97-AF65-F5344CB8AC3E}">
        <p14:creationId xmlns:p14="http://schemas.microsoft.com/office/powerpoint/2010/main" val="14510949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304" y="2247900"/>
            <a:ext cx="5821392" cy="3878263"/>
          </a:xfrm>
        </p:spPr>
      </p:pic>
      <p:sp>
        <p:nvSpPr>
          <p:cNvPr id="2" name="Заголовок 1"/>
          <p:cNvSpPr>
            <a:spLocks noGrp="1"/>
          </p:cNvSpPr>
          <p:nvPr>
            <p:ph type="title"/>
          </p:nvPr>
        </p:nvSpPr>
        <p:spPr>
          <a:xfrm>
            <a:off x="457200" y="274638"/>
            <a:ext cx="8229600" cy="1642194"/>
          </a:xfrm>
        </p:spPr>
        <p:txBody>
          <a:bodyPr>
            <a:normAutofit fontScale="90000"/>
          </a:bodyPr>
          <a:lstStyle/>
          <a:p>
            <a:pPr fontAlgn="base"/>
            <a:r>
              <a:rPr lang="ru-RU" sz="1400" b="1" dirty="0"/>
              <a:t/>
            </a:r>
            <a:br>
              <a:rPr lang="ru-RU" sz="1400" b="1" dirty="0"/>
            </a:br>
            <a:r>
              <a:rPr lang="ru-RU" sz="1800" b="1" dirty="0"/>
              <a:t>Мыс </a:t>
            </a:r>
            <a:r>
              <a:rPr lang="ru-RU" sz="1800" b="1" dirty="0" err="1" smtClean="0"/>
              <a:t>Гренен</a:t>
            </a:r>
            <a:r>
              <a:rPr lang="ru-RU" sz="1800" b="1" dirty="0" smtClean="0"/>
              <a:t> - </a:t>
            </a:r>
            <a:r>
              <a:rPr lang="ru-RU" sz="1800" dirty="0"/>
              <a:t>с</a:t>
            </a:r>
            <a:r>
              <a:rPr lang="ru-RU" sz="1800" dirty="0" smtClean="0"/>
              <a:t>амая </a:t>
            </a:r>
            <a:r>
              <a:rPr lang="ru-RU" sz="1800" dirty="0"/>
              <a:t>северная точка Дании славится тем, что здесь встречаются два моря – Балтийское и Северное. Чтобы увидеть вполне обозримую границу, нужно пройти пешком по косе, зачастую преодолевая песчаную поземку. Купание в этом месте строго запрещено по причине сильных течей. В 15в на берегу был построен маяк, который является действующим до сих пор. Еще одна достопримечательность этого места – церковь-предупреждение тем, которые строят свой дом на песке, а не на камне. Целый этаж этого здания засыпало песком, и прихожане покинули его.</a:t>
            </a:r>
            <a:r>
              <a:rPr lang="ru-RU" sz="1400" dirty="0"/>
              <a:t/>
            </a:r>
            <a:br>
              <a:rPr lang="ru-RU" sz="1400" dirty="0"/>
            </a:br>
            <a:endParaRPr lang="ru-RU" sz="1400" dirty="0"/>
          </a:p>
        </p:txBody>
      </p:sp>
    </p:spTree>
    <p:extLst>
      <p:ext uri="{BB962C8B-B14F-4D97-AF65-F5344CB8AC3E}">
        <p14:creationId xmlns:p14="http://schemas.microsoft.com/office/powerpoint/2010/main" val="111840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293" y="2247900"/>
            <a:ext cx="5809414" cy="3878263"/>
          </a:xfrm>
        </p:spPr>
      </p:pic>
      <p:sp>
        <p:nvSpPr>
          <p:cNvPr id="2" name="Заголовок 1"/>
          <p:cNvSpPr>
            <a:spLocks noGrp="1"/>
          </p:cNvSpPr>
          <p:nvPr>
            <p:ph type="title"/>
          </p:nvPr>
        </p:nvSpPr>
        <p:spPr>
          <a:xfrm>
            <a:off x="457200" y="274638"/>
            <a:ext cx="8229600" cy="1282154"/>
          </a:xfrm>
        </p:spPr>
        <p:txBody>
          <a:bodyPr>
            <a:noAutofit/>
          </a:bodyPr>
          <a:lstStyle/>
          <a:p>
            <a:pPr fontAlgn="base"/>
            <a:r>
              <a:rPr lang="ru-RU" sz="1600" b="1" dirty="0"/>
              <a:t/>
            </a:r>
            <a:br>
              <a:rPr lang="ru-RU" sz="1600" b="1" dirty="0"/>
            </a:br>
            <a:r>
              <a:rPr lang="ru-RU" sz="1600" b="1" dirty="0" err="1"/>
              <a:t>Эресуннский</a:t>
            </a:r>
            <a:r>
              <a:rPr lang="ru-RU" sz="1600" b="1" dirty="0"/>
              <a:t> </a:t>
            </a:r>
            <a:r>
              <a:rPr lang="ru-RU" sz="1600" b="1" dirty="0" smtClean="0"/>
              <a:t>мост - </a:t>
            </a:r>
            <a:r>
              <a:rPr lang="ru-RU" sz="1600" dirty="0" err="1" smtClean="0"/>
              <a:t>Эресунская</a:t>
            </a:r>
            <a:r>
              <a:rPr lang="ru-RU" sz="1600" dirty="0" smtClean="0"/>
              <a:t> </a:t>
            </a:r>
            <a:r>
              <a:rPr lang="ru-RU" sz="1600" dirty="0"/>
              <a:t>линия соединяет Данию со Швецией, является автомобильной и железнодорожной магистралью. Конструкция включает в себя мост, искусственный остров и подводный туннель. Он имеет протяженность более 7тыс м. Проезд платный – примерно 46 евро. На открытии моста в 2000г присутствовали король Карл Густав и королева Маргарет.</a:t>
            </a:r>
            <a:br>
              <a:rPr lang="ru-RU" sz="1600" dirty="0"/>
            </a:br>
            <a:endParaRPr lang="ru-RU" sz="1600" dirty="0"/>
          </a:p>
        </p:txBody>
      </p:sp>
    </p:spTree>
    <p:extLst>
      <p:ext uri="{BB962C8B-B14F-4D97-AF65-F5344CB8AC3E}">
        <p14:creationId xmlns:p14="http://schemas.microsoft.com/office/powerpoint/2010/main" val="2880672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293" y="2247900"/>
            <a:ext cx="5809414" cy="3878263"/>
          </a:xfrm>
        </p:spPr>
      </p:pic>
      <p:sp>
        <p:nvSpPr>
          <p:cNvPr id="2" name="Заголовок 1"/>
          <p:cNvSpPr>
            <a:spLocks noGrp="1"/>
          </p:cNvSpPr>
          <p:nvPr>
            <p:ph type="title"/>
          </p:nvPr>
        </p:nvSpPr>
        <p:spPr/>
        <p:txBody>
          <a:bodyPr>
            <a:noAutofit/>
          </a:bodyPr>
          <a:lstStyle/>
          <a:p>
            <a:pPr fontAlgn="base"/>
            <a:r>
              <a:rPr lang="ru-RU" sz="1600" b="1" dirty="0"/>
              <a:t>Рунные камни в </a:t>
            </a:r>
            <a:r>
              <a:rPr lang="ru-RU" sz="1600" b="1" dirty="0" err="1"/>
              <a:t>Еллинге</a:t>
            </a:r>
            <a:r>
              <a:rPr lang="ru-RU" sz="1600" b="1" dirty="0"/>
              <a:t/>
            </a:r>
            <a:br>
              <a:rPr lang="ru-RU" sz="1600" b="1" dirty="0"/>
            </a:br>
            <a:r>
              <a:rPr lang="ru-RU" sz="1600" dirty="0"/>
              <a:t>Первое письменное упоминание о Дании как о государстве было найдено на рунных камнях, которые хранятся в белоснежной церкви г. Эллинга. Ученые относят надписи на камнях к 955г. Большой камень установлен королем Гором в честь своей жены </a:t>
            </a:r>
            <a:r>
              <a:rPr lang="ru-RU" sz="1600" dirty="0" err="1"/>
              <a:t>Тюры</a:t>
            </a:r>
            <a:r>
              <a:rPr lang="ru-RU" sz="1600" dirty="0"/>
              <a:t>, а второй — его сыном </a:t>
            </a:r>
            <a:r>
              <a:rPr lang="ru-RU" sz="1600" dirty="0" err="1"/>
              <a:t>Харольдом</a:t>
            </a:r>
            <a:r>
              <a:rPr lang="ru-RU" sz="1600" dirty="0"/>
              <a:t>, который крестил Данию. В настоящее время камни одели в стеклянные саркофаги, чтобы сохранить от разрушения.</a:t>
            </a:r>
            <a:br>
              <a:rPr lang="ru-RU" sz="1600" dirty="0"/>
            </a:br>
            <a:endParaRPr lang="ru-RU" sz="1600" dirty="0"/>
          </a:p>
        </p:txBody>
      </p:sp>
    </p:spTree>
    <p:extLst>
      <p:ext uri="{BB962C8B-B14F-4D97-AF65-F5344CB8AC3E}">
        <p14:creationId xmlns:p14="http://schemas.microsoft.com/office/powerpoint/2010/main" val="3737490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428" y="2247900"/>
            <a:ext cx="6151144" cy="3878263"/>
          </a:xfrm>
        </p:spPr>
      </p:pic>
      <p:sp>
        <p:nvSpPr>
          <p:cNvPr id="2" name="Заголовок 1"/>
          <p:cNvSpPr>
            <a:spLocks noGrp="1"/>
          </p:cNvSpPr>
          <p:nvPr>
            <p:ph type="title"/>
          </p:nvPr>
        </p:nvSpPr>
        <p:spPr/>
        <p:txBody>
          <a:bodyPr>
            <a:normAutofit fontScale="90000"/>
          </a:bodyPr>
          <a:lstStyle/>
          <a:p>
            <a:pPr fontAlgn="base"/>
            <a:r>
              <a:rPr lang="ru-RU" sz="1600" b="1" dirty="0"/>
              <a:t>Государственный музей искусств</a:t>
            </a:r>
            <a:br>
              <a:rPr lang="ru-RU" sz="1600" b="1" dirty="0"/>
            </a:br>
            <a:r>
              <a:rPr lang="ru-RU" sz="1600" dirty="0"/>
              <a:t>Величайшее собрание картин, скульптурных композиций музея насчитывает 9000 бесценных экспонатов общемирового значения. Тициан и Рубенс, Рембрандт и Микеланджело, Пикассо и Дюрер, Матисс и Модильяни, огромное множество эскизов, зарисовок других прославленных художников. Инициатором создания коллекции выступил придворный смотритель Палаты искусств Г. </a:t>
            </a:r>
            <a:r>
              <a:rPr lang="ru-RU" sz="1600" dirty="0" err="1"/>
              <a:t>Морель</a:t>
            </a:r>
            <a:r>
              <a:rPr lang="ru-RU" sz="1600" dirty="0"/>
              <a:t>.</a:t>
            </a:r>
            <a:br>
              <a:rPr lang="ru-RU" sz="1600" dirty="0"/>
            </a:br>
            <a:endParaRPr lang="ru-RU" sz="1600" dirty="0"/>
          </a:p>
        </p:txBody>
      </p:sp>
    </p:spTree>
    <p:extLst>
      <p:ext uri="{BB962C8B-B14F-4D97-AF65-F5344CB8AC3E}">
        <p14:creationId xmlns:p14="http://schemas.microsoft.com/office/powerpoint/2010/main" val="2062548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304" y="2247900"/>
            <a:ext cx="5821392" cy="3878263"/>
          </a:xfrm>
        </p:spPr>
      </p:pic>
      <p:sp>
        <p:nvSpPr>
          <p:cNvPr id="2" name="Заголовок 1"/>
          <p:cNvSpPr>
            <a:spLocks noGrp="1"/>
          </p:cNvSpPr>
          <p:nvPr>
            <p:ph type="title"/>
          </p:nvPr>
        </p:nvSpPr>
        <p:spPr>
          <a:xfrm>
            <a:off x="457200" y="274638"/>
            <a:ext cx="8229600" cy="1354162"/>
          </a:xfrm>
        </p:spPr>
        <p:txBody>
          <a:bodyPr>
            <a:normAutofit fontScale="90000"/>
          </a:bodyPr>
          <a:lstStyle/>
          <a:p>
            <a:pPr fontAlgn="base"/>
            <a:r>
              <a:rPr lang="ru-RU" sz="1800" b="1" dirty="0" smtClean="0"/>
              <a:t/>
            </a:r>
            <a:br>
              <a:rPr lang="ru-RU" sz="1800" b="1" dirty="0" smtClean="0"/>
            </a:br>
            <a:r>
              <a:rPr lang="ru-RU" sz="1800" b="1" dirty="0" smtClean="0"/>
              <a:t>Меловые </a:t>
            </a:r>
            <a:r>
              <a:rPr lang="ru-RU" sz="1800" b="1" dirty="0"/>
              <a:t>утесы острова </a:t>
            </a:r>
            <a:r>
              <a:rPr lang="ru-RU" sz="1800" b="1" dirty="0" err="1"/>
              <a:t>Мён</a:t>
            </a:r>
            <a:r>
              <a:rPr lang="ru-RU" sz="1800" b="1" dirty="0"/>
              <a:t/>
            </a:r>
            <a:br>
              <a:rPr lang="ru-RU" sz="1800" b="1" dirty="0"/>
            </a:br>
            <a:r>
              <a:rPr lang="ru-RU" sz="1800" dirty="0"/>
              <a:t>Белоснежные утесы острова, отражаясь, разбавляют синь моря. Кажется, что художник голубой краской очертил Мен. Обрывистые берега тянуться на 6 км и поднимаются в высоту до 128м. Самое высокое место назвали Троном Королевы. Остров полюбили ласточки и лебеди. Здесь свободно произрастает 20 видов орхидей, которые охраняются местными законами.</a:t>
            </a:r>
            <a:r>
              <a:rPr lang="ru-RU" sz="1400" dirty="0"/>
              <a:t/>
            </a:r>
            <a:br>
              <a:rPr lang="ru-RU" sz="1400" dirty="0"/>
            </a:br>
            <a:r>
              <a:rPr lang="ru-RU" sz="1400" dirty="0"/>
              <a:t/>
            </a:r>
            <a:br>
              <a:rPr lang="ru-RU" sz="1400" dirty="0"/>
            </a:br>
            <a:endParaRPr lang="ru-RU" sz="1400" dirty="0"/>
          </a:p>
        </p:txBody>
      </p:sp>
    </p:spTree>
    <p:extLst>
      <p:ext uri="{BB962C8B-B14F-4D97-AF65-F5344CB8AC3E}">
        <p14:creationId xmlns:p14="http://schemas.microsoft.com/office/powerpoint/2010/main" val="1153978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290" y="2247900"/>
            <a:ext cx="5833420" cy="3878263"/>
          </a:xfrm>
        </p:spPr>
      </p:pic>
      <p:sp>
        <p:nvSpPr>
          <p:cNvPr id="2" name="Заголовок 1"/>
          <p:cNvSpPr>
            <a:spLocks noGrp="1"/>
          </p:cNvSpPr>
          <p:nvPr>
            <p:ph type="title"/>
          </p:nvPr>
        </p:nvSpPr>
        <p:spPr/>
        <p:txBody>
          <a:bodyPr>
            <a:normAutofit fontScale="90000"/>
          </a:bodyPr>
          <a:lstStyle/>
          <a:p>
            <a:pPr fontAlgn="base"/>
            <a:r>
              <a:rPr lang="ru-RU" sz="1800" b="1" dirty="0" smtClean="0"/>
              <a:t>Замок </a:t>
            </a:r>
            <a:r>
              <a:rPr lang="ru-RU" sz="1800" b="1" dirty="0" err="1"/>
              <a:t>Кронборг</a:t>
            </a:r>
            <a:r>
              <a:rPr lang="ru-RU" sz="1800" b="1" dirty="0"/>
              <a:t/>
            </a:r>
            <a:br>
              <a:rPr lang="ru-RU" sz="1800" b="1" dirty="0"/>
            </a:br>
            <a:r>
              <a:rPr lang="ru-RU" sz="1800" dirty="0"/>
              <a:t>Шекспир прославил город </a:t>
            </a:r>
            <a:r>
              <a:rPr lang="ru-RU" sz="1800" dirty="0" err="1"/>
              <a:t>Элсинор</a:t>
            </a:r>
            <a:r>
              <a:rPr lang="ru-RU" sz="1800" dirty="0"/>
              <a:t> на весь мир, поселив Гамлета в замке </a:t>
            </a:r>
            <a:r>
              <a:rPr lang="ru-RU" sz="1800" dirty="0" err="1"/>
              <a:t>Кронборг</a:t>
            </a:r>
            <a:r>
              <a:rPr lang="ru-RU" sz="1800" dirty="0"/>
              <a:t>. Благодаря драматургу Замок Короны стал замком Гамлета, принца датского. Легенды утверждают, что в подвалах замка </a:t>
            </a:r>
            <a:r>
              <a:rPr lang="ru-RU" sz="1800" dirty="0" err="1"/>
              <a:t>Кронборг</a:t>
            </a:r>
            <a:r>
              <a:rPr lang="ru-RU" sz="1800" dirty="0"/>
              <a:t> спит еще один принц Дании, богатырь </a:t>
            </a:r>
            <a:r>
              <a:rPr lang="ru-RU" sz="1800" dirty="0" err="1"/>
              <a:t>Ожье</a:t>
            </a:r>
            <a:r>
              <a:rPr lang="ru-RU" sz="1800" dirty="0"/>
              <a:t>, хранитель родной земли. В случае опасности оживет, воспрянет он от сна и защит свой народ.</a:t>
            </a:r>
            <a:r>
              <a:rPr lang="ru-RU" sz="1400" dirty="0"/>
              <a:t/>
            </a:r>
            <a:br>
              <a:rPr lang="ru-RU" sz="1400" dirty="0"/>
            </a:br>
            <a:endParaRPr lang="ru-RU" sz="1400" dirty="0"/>
          </a:p>
        </p:txBody>
      </p:sp>
    </p:spTree>
    <p:extLst>
      <p:ext uri="{BB962C8B-B14F-4D97-AF65-F5344CB8AC3E}">
        <p14:creationId xmlns:p14="http://schemas.microsoft.com/office/powerpoint/2010/main" val="4181440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284" y="1989138"/>
            <a:ext cx="6793608" cy="4525962"/>
          </a:xfrm>
        </p:spPr>
      </p:pic>
      <p:sp>
        <p:nvSpPr>
          <p:cNvPr id="2" name="Заголовок 1"/>
          <p:cNvSpPr>
            <a:spLocks noGrp="1"/>
          </p:cNvSpPr>
          <p:nvPr>
            <p:ph type="title"/>
          </p:nvPr>
        </p:nvSpPr>
        <p:spPr>
          <a:xfrm>
            <a:off x="457200" y="274638"/>
            <a:ext cx="8229600" cy="1498178"/>
          </a:xfrm>
        </p:spPr>
        <p:txBody>
          <a:bodyPr>
            <a:normAutofit fontScale="90000"/>
          </a:bodyPr>
          <a:lstStyle/>
          <a:p>
            <a:pPr fontAlgn="base"/>
            <a:r>
              <a:rPr lang="ru-RU" sz="1600" b="1" dirty="0"/>
              <a:t>Собор </a:t>
            </a:r>
            <a:r>
              <a:rPr lang="ru-RU" sz="1600" b="1" dirty="0" err="1"/>
              <a:t>Роскилле</a:t>
            </a:r>
            <a:r>
              <a:rPr lang="ru-RU" sz="1600" b="1" dirty="0"/>
              <a:t/>
            </a:r>
            <a:br>
              <a:rPr lang="ru-RU" sz="1600" b="1" dirty="0"/>
            </a:br>
            <a:r>
              <a:rPr lang="ru-RU" sz="1600" dirty="0"/>
              <a:t>Две башни этого роскошного собора всегда привлекали датских художников, рисовавших виды Дании. Храм стал хранилищем духа и истории датчан, здесь хоронили монархов страны на протяжении почти тысячи лет. Многие усыпальницы настоящие произведения искусства. Первую деревянную церковь на этом месте, по свидетельствам найденных рун, построил первый король Дании </a:t>
            </a:r>
            <a:r>
              <a:rPr lang="ru-RU" sz="1600" dirty="0" err="1"/>
              <a:t>Харольд</a:t>
            </a:r>
            <a:r>
              <a:rPr lang="ru-RU" sz="1600" dirty="0"/>
              <a:t> Синезубый еще во времена викингов. В соборе сохранились резные скамьи 15в, искусный алтарь и барельефы.</a:t>
            </a:r>
            <a:r>
              <a:rPr lang="ru-RU" sz="1800" dirty="0"/>
              <a:t/>
            </a:r>
            <a:br>
              <a:rPr lang="ru-RU" sz="1800" dirty="0"/>
            </a:br>
            <a:endParaRPr lang="ru-RU" sz="1800" dirty="0"/>
          </a:p>
        </p:txBody>
      </p:sp>
    </p:spTree>
    <p:extLst>
      <p:ext uri="{BB962C8B-B14F-4D97-AF65-F5344CB8AC3E}">
        <p14:creationId xmlns:p14="http://schemas.microsoft.com/office/powerpoint/2010/main" val="2416767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995110"/>
            <a:ext cx="4824536" cy="2308324"/>
          </a:xfrm>
          <a:prstGeom prst="rect">
            <a:avLst/>
          </a:prstGeom>
          <a:noFill/>
        </p:spPr>
        <p:txBody>
          <a:bodyPr wrap="square" rtlCol="0">
            <a:spAutoFit/>
          </a:bodyPr>
          <a:lstStyle/>
          <a:p>
            <a:pPr algn="ctr"/>
            <a:r>
              <a:rPr lang="ru-RU" sz="7200" dirty="0" smtClean="0">
                <a:latin typeface="Trebuchet MS" panose="020B0603020202020204" pitchFamily="34" charset="0"/>
              </a:rPr>
              <a:t>Спасибо за внимание!</a:t>
            </a:r>
            <a:endParaRPr lang="ru-RU" sz="7200" dirty="0">
              <a:latin typeface="Trebuchet MS" panose="020B0603020202020204" pitchFamily="34" charset="0"/>
            </a:endParaRPr>
          </a:p>
        </p:txBody>
      </p:sp>
    </p:spTree>
    <p:extLst>
      <p:ext uri="{BB962C8B-B14F-4D97-AF65-F5344CB8AC3E}">
        <p14:creationId xmlns:p14="http://schemas.microsoft.com/office/powerpoint/2010/main" val="781155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2060848"/>
            <a:ext cx="7745505" cy="4536504"/>
          </a:xfrm>
        </p:spPr>
        <p:txBody>
          <a:bodyPr>
            <a:noAutofit/>
          </a:bodyPr>
          <a:lstStyle/>
          <a:p>
            <a:pPr fontAlgn="base"/>
            <a:r>
              <a:rPr lang="ru-RU" sz="1800" b="1" dirty="0">
                <a:solidFill>
                  <a:schemeClr val="accent2">
                    <a:lumMod val="50000"/>
                  </a:schemeClr>
                </a:solidFill>
                <a:latin typeface="Monotype Corsiva" panose="03010101010201010101" pitchFamily="66" charset="0"/>
              </a:rPr>
              <a:t>Дания островная страна. </a:t>
            </a:r>
            <a:r>
              <a:rPr lang="ru-RU" sz="1800" b="1" dirty="0" smtClean="0">
                <a:solidFill>
                  <a:schemeClr val="accent2">
                    <a:lumMod val="50000"/>
                  </a:schemeClr>
                </a:solidFill>
                <a:latin typeface="Monotype Corsiva" panose="03010101010201010101" pitchFamily="66" charset="0"/>
              </a:rPr>
              <a:t>В </a:t>
            </a:r>
            <a:r>
              <a:rPr lang="ru-RU" sz="1800" b="1" dirty="0">
                <a:solidFill>
                  <a:schemeClr val="accent2">
                    <a:lumMod val="50000"/>
                  </a:schemeClr>
                </a:solidFill>
                <a:latin typeface="Monotype Corsiva" panose="03010101010201010101" pitchFamily="66" charset="0"/>
              </a:rPr>
              <a:t>ее состав входит более 400 островов, а Гренландия и </a:t>
            </a:r>
            <a:r>
              <a:rPr lang="ru-RU" sz="1800" b="1" dirty="0" err="1">
                <a:solidFill>
                  <a:schemeClr val="accent2">
                    <a:lumMod val="50000"/>
                  </a:schemeClr>
                </a:solidFill>
                <a:latin typeface="Monotype Corsiva" panose="03010101010201010101" pitchFamily="66" charset="0"/>
              </a:rPr>
              <a:t>Фареры</a:t>
            </a:r>
            <a:r>
              <a:rPr lang="ru-RU" sz="1800" b="1" dirty="0">
                <a:solidFill>
                  <a:schemeClr val="accent2">
                    <a:lumMod val="50000"/>
                  </a:schemeClr>
                </a:solidFill>
                <a:latin typeface="Monotype Corsiva" panose="03010101010201010101" pitchFamily="66" charset="0"/>
              </a:rPr>
              <a:t> имеют автономный статус.</a:t>
            </a:r>
          </a:p>
          <a:p>
            <a:pPr fontAlgn="base"/>
            <a:r>
              <a:rPr lang="ru-RU" sz="1800" b="1" dirty="0">
                <a:solidFill>
                  <a:schemeClr val="accent2">
                    <a:lumMod val="50000"/>
                  </a:schemeClr>
                </a:solidFill>
                <a:latin typeface="Monotype Corsiva" panose="03010101010201010101" pitchFamily="66" charset="0"/>
              </a:rPr>
              <a:t>Н</a:t>
            </a:r>
            <a:r>
              <a:rPr lang="ru-RU" sz="1800" b="1" dirty="0" smtClean="0">
                <a:solidFill>
                  <a:schemeClr val="accent2">
                    <a:lumMod val="50000"/>
                  </a:schemeClr>
                </a:solidFill>
                <a:latin typeface="Monotype Corsiva" panose="03010101010201010101" pitchFamily="66" charset="0"/>
              </a:rPr>
              <a:t>а </a:t>
            </a:r>
            <a:r>
              <a:rPr lang="ru-RU" sz="1800" b="1" dirty="0">
                <a:solidFill>
                  <a:schemeClr val="accent2">
                    <a:lumMod val="50000"/>
                  </a:schemeClr>
                </a:solidFill>
                <a:latin typeface="Monotype Corsiva" panose="03010101010201010101" pitchFamily="66" charset="0"/>
              </a:rPr>
              <a:t>территории Дании сохранилось около 600 замков, дворцов, крепостей. </a:t>
            </a:r>
            <a:endParaRPr lang="ru-RU" sz="1800" b="1" dirty="0" smtClean="0">
              <a:solidFill>
                <a:schemeClr val="accent2">
                  <a:lumMod val="50000"/>
                </a:schemeClr>
              </a:solidFill>
              <a:latin typeface="Monotype Corsiva" panose="03010101010201010101" pitchFamily="66" charset="0"/>
            </a:endParaRPr>
          </a:p>
          <a:p>
            <a:pPr fontAlgn="base"/>
            <a:r>
              <a:rPr lang="ru-RU" sz="1800" b="1" dirty="0" smtClean="0">
                <a:solidFill>
                  <a:schemeClr val="accent2">
                    <a:lumMod val="50000"/>
                  </a:schemeClr>
                </a:solidFill>
                <a:latin typeface="Monotype Corsiva" panose="03010101010201010101" pitchFamily="66" charset="0"/>
              </a:rPr>
              <a:t>Их </a:t>
            </a:r>
            <a:r>
              <a:rPr lang="ru-RU" sz="1800" b="1" dirty="0">
                <a:solidFill>
                  <a:schemeClr val="accent2">
                    <a:lumMod val="50000"/>
                  </a:schemeClr>
                </a:solidFill>
                <a:latin typeface="Monotype Corsiva" panose="03010101010201010101" pitchFamily="66" charset="0"/>
              </a:rPr>
              <a:t>отличают богатство и пышность в экстерьерах и интерьерах. В архитектуре зданий присутствует едва ли не все существующее разнообразие стилей. </a:t>
            </a:r>
            <a:endParaRPr lang="ru-RU" sz="1800" b="1" dirty="0" smtClean="0">
              <a:solidFill>
                <a:schemeClr val="accent2">
                  <a:lumMod val="50000"/>
                </a:schemeClr>
              </a:solidFill>
              <a:latin typeface="Monotype Corsiva" panose="03010101010201010101" pitchFamily="66" charset="0"/>
            </a:endParaRPr>
          </a:p>
          <a:p>
            <a:pPr fontAlgn="base"/>
            <a:r>
              <a:rPr lang="ru-RU" sz="1800" b="1" dirty="0" smtClean="0">
                <a:solidFill>
                  <a:schemeClr val="accent2">
                    <a:lumMod val="50000"/>
                  </a:schemeClr>
                </a:solidFill>
                <a:latin typeface="Monotype Corsiva" panose="03010101010201010101" pitchFamily="66" charset="0"/>
              </a:rPr>
              <a:t>В </a:t>
            </a:r>
            <a:r>
              <a:rPr lang="ru-RU" sz="1800" b="1" dirty="0">
                <a:solidFill>
                  <a:schemeClr val="accent2">
                    <a:lumMod val="50000"/>
                  </a:schemeClr>
                </a:solidFill>
                <a:latin typeface="Monotype Corsiva" panose="03010101010201010101" pitchFamily="66" charset="0"/>
              </a:rPr>
              <a:t>стране богатые картинные галереи, собрания скульптур, огромное количество </a:t>
            </a:r>
            <a:r>
              <a:rPr lang="ru-RU" sz="1800" b="1" dirty="0" smtClean="0">
                <a:solidFill>
                  <a:schemeClr val="accent2">
                    <a:lumMod val="50000"/>
                  </a:schemeClr>
                </a:solidFill>
                <a:latin typeface="Monotype Corsiva" panose="03010101010201010101" pitchFamily="66" charset="0"/>
              </a:rPr>
              <a:t>музеев</a:t>
            </a:r>
          </a:p>
          <a:p>
            <a:pPr fontAlgn="base"/>
            <a:r>
              <a:rPr lang="ru-RU" sz="1800" b="1" dirty="0" smtClean="0">
                <a:solidFill>
                  <a:schemeClr val="accent2">
                    <a:lumMod val="50000"/>
                  </a:schemeClr>
                </a:solidFill>
                <a:latin typeface="Monotype Corsiva" panose="03010101010201010101" pitchFamily="66" charset="0"/>
              </a:rPr>
              <a:t>Именно </a:t>
            </a:r>
            <a:r>
              <a:rPr lang="ru-RU" sz="1800" b="1" dirty="0">
                <a:solidFill>
                  <a:schemeClr val="accent2">
                    <a:lumMod val="50000"/>
                  </a:schemeClr>
                </a:solidFill>
                <a:latin typeface="Monotype Corsiva" panose="03010101010201010101" pitchFamily="66" charset="0"/>
              </a:rPr>
              <a:t>в этой стране Андерсен написал свои милые сказки. В Оденсе стоит памятник Стойкому оловянному солдатику, а Русалочка стала символом Дании. </a:t>
            </a:r>
            <a:endParaRPr lang="ru-RU" sz="1800" b="1" dirty="0" smtClean="0">
              <a:solidFill>
                <a:schemeClr val="accent2">
                  <a:lumMod val="50000"/>
                </a:schemeClr>
              </a:solidFill>
              <a:latin typeface="Monotype Corsiva" panose="03010101010201010101" pitchFamily="66" charset="0"/>
            </a:endParaRPr>
          </a:p>
          <a:p>
            <a:pPr fontAlgn="base"/>
            <a:r>
              <a:rPr lang="ru-RU" sz="1800" b="1" dirty="0" smtClean="0">
                <a:solidFill>
                  <a:schemeClr val="accent2">
                    <a:lumMod val="50000"/>
                  </a:schemeClr>
                </a:solidFill>
                <a:latin typeface="Monotype Corsiva" panose="03010101010201010101" pitchFamily="66" charset="0"/>
              </a:rPr>
              <a:t>Датчане </a:t>
            </a:r>
            <a:r>
              <a:rPr lang="ru-RU" sz="1800" b="1" dirty="0">
                <a:solidFill>
                  <a:schemeClr val="accent2">
                    <a:lumMod val="50000"/>
                  </a:schemeClr>
                </a:solidFill>
                <a:latin typeface="Monotype Corsiva" panose="03010101010201010101" pitchFamily="66" charset="0"/>
              </a:rPr>
              <a:t>первыми стали строить развлекательные парки. </a:t>
            </a:r>
            <a:r>
              <a:rPr lang="ru-RU" sz="1800" b="1" dirty="0" err="1">
                <a:solidFill>
                  <a:schemeClr val="accent2">
                    <a:lumMod val="50000"/>
                  </a:schemeClr>
                </a:solidFill>
                <a:latin typeface="Monotype Corsiva" panose="03010101010201010101" pitchFamily="66" charset="0"/>
              </a:rPr>
              <a:t>Дирихавсбакен</a:t>
            </a:r>
            <a:r>
              <a:rPr lang="ru-RU" sz="1800" b="1" dirty="0">
                <a:solidFill>
                  <a:schemeClr val="accent2">
                    <a:lumMod val="50000"/>
                  </a:schemeClr>
                </a:solidFill>
                <a:latin typeface="Monotype Corsiva" panose="03010101010201010101" pitchFamily="66" charset="0"/>
              </a:rPr>
              <a:t> открыли еще в 1538. </a:t>
            </a:r>
            <a:r>
              <a:rPr lang="ru-RU" sz="1800" b="1" dirty="0" err="1">
                <a:solidFill>
                  <a:schemeClr val="accent2">
                    <a:lumMod val="50000"/>
                  </a:schemeClr>
                </a:solidFill>
                <a:latin typeface="Monotype Corsiva" panose="03010101010201010101" pitchFamily="66" charset="0"/>
              </a:rPr>
              <a:t>Тиволи</a:t>
            </a:r>
            <a:r>
              <a:rPr lang="ru-RU" sz="1800" b="1" dirty="0">
                <a:solidFill>
                  <a:schemeClr val="accent2">
                    <a:lumMod val="50000"/>
                  </a:schemeClr>
                </a:solidFill>
                <a:latin typeface="Monotype Corsiva" panose="03010101010201010101" pitchFamily="66" charset="0"/>
              </a:rPr>
              <a:t> и </a:t>
            </a:r>
            <a:r>
              <a:rPr lang="ru-RU" sz="1800" b="1" dirty="0" err="1">
                <a:solidFill>
                  <a:schemeClr val="accent2">
                    <a:lumMod val="50000"/>
                  </a:schemeClr>
                </a:solidFill>
                <a:latin typeface="Monotype Corsiva" panose="03010101010201010101" pitchFamily="66" charset="0"/>
              </a:rPr>
              <a:t>Леголенд</a:t>
            </a:r>
            <a:r>
              <a:rPr lang="ru-RU" sz="1800" b="1" dirty="0">
                <a:solidFill>
                  <a:schemeClr val="accent2">
                    <a:lumMod val="50000"/>
                  </a:schemeClr>
                </a:solidFill>
                <a:latin typeface="Monotype Corsiva" panose="03010101010201010101" pitchFamily="66" charset="0"/>
              </a:rPr>
              <a:t> — по сей день вызывают изумление. </a:t>
            </a:r>
            <a:endParaRPr lang="ru-RU" sz="1800" b="1" dirty="0" smtClean="0">
              <a:solidFill>
                <a:schemeClr val="accent2">
                  <a:lumMod val="50000"/>
                </a:schemeClr>
              </a:solidFill>
              <a:latin typeface="Monotype Corsiva" panose="03010101010201010101" pitchFamily="66" charset="0"/>
            </a:endParaRPr>
          </a:p>
          <a:p>
            <a:pPr fontAlgn="base"/>
            <a:r>
              <a:rPr lang="ru-RU" sz="1800" b="1" dirty="0" smtClean="0">
                <a:solidFill>
                  <a:schemeClr val="accent2">
                    <a:lumMod val="50000"/>
                  </a:schemeClr>
                </a:solidFill>
                <a:latin typeface="Monotype Corsiva" panose="03010101010201010101" pitchFamily="66" charset="0"/>
              </a:rPr>
              <a:t>Говорят</a:t>
            </a:r>
            <a:r>
              <a:rPr lang="ru-RU" sz="1800" b="1" dirty="0">
                <a:solidFill>
                  <a:schemeClr val="accent2">
                    <a:lumMod val="50000"/>
                  </a:schemeClr>
                </a:solidFill>
                <a:latin typeface="Monotype Corsiva" panose="03010101010201010101" pitchFamily="66" charset="0"/>
              </a:rPr>
              <a:t>, что впечатленный парком </a:t>
            </a:r>
            <a:r>
              <a:rPr lang="ru-RU" sz="1800" b="1" dirty="0" err="1">
                <a:solidFill>
                  <a:schemeClr val="accent2">
                    <a:lumMod val="50000"/>
                  </a:schemeClr>
                </a:solidFill>
                <a:latin typeface="Monotype Corsiva" panose="03010101010201010101" pitchFamily="66" charset="0"/>
              </a:rPr>
              <a:t>Тиволи</a:t>
            </a:r>
            <a:r>
              <a:rPr lang="ru-RU" sz="1800" b="1" dirty="0">
                <a:solidFill>
                  <a:schemeClr val="accent2">
                    <a:lumMod val="50000"/>
                  </a:schemeClr>
                </a:solidFill>
                <a:latin typeface="Monotype Corsiva" panose="03010101010201010101" pitchFamily="66" charset="0"/>
              </a:rPr>
              <a:t> Уолт Дисней построил Диснейленд. А </a:t>
            </a:r>
            <a:r>
              <a:rPr lang="ru-RU" sz="1800" b="1" dirty="0" err="1">
                <a:solidFill>
                  <a:schemeClr val="accent2">
                    <a:lumMod val="50000"/>
                  </a:schemeClr>
                </a:solidFill>
                <a:latin typeface="Monotype Corsiva" panose="03010101010201010101" pitchFamily="66" charset="0"/>
              </a:rPr>
              <a:t>ЛегоЛенд</a:t>
            </a:r>
            <a:r>
              <a:rPr lang="ru-RU" sz="1800" b="1" dirty="0">
                <a:solidFill>
                  <a:schemeClr val="accent2">
                    <a:lumMod val="50000"/>
                  </a:schemeClr>
                </a:solidFill>
                <a:latin typeface="Monotype Corsiva" panose="03010101010201010101" pitchFamily="66" charset="0"/>
              </a:rPr>
              <a:t> вообще не нуждается в рекламе. Датчане милые, гостеприимные, любящие уют люди. Здесь принято дарить женщинам цветы без повода, а на ужин зажигать свечи. </a:t>
            </a:r>
          </a:p>
        </p:txBody>
      </p:sp>
      <p:sp>
        <p:nvSpPr>
          <p:cNvPr id="2" name="Заголовок 1"/>
          <p:cNvSpPr>
            <a:spLocks noGrp="1"/>
          </p:cNvSpPr>
          <p:nvPr>
            <p:ph type="title"/>
          </p:nvPr>
        </p:nvSpPr>
        <p:spPr/>
        <p:txBody>
          <a:bodyPr/>
          <a:lstStyle/>
          <a:p>
            <a:r>
              <a:rPr lang="ru-RU" sz="7200" dirty="0" smtClean="0"/>
              <a:t>Дания</a:t>
            </a:r>
            <a:endParaRPr lang="ru-RU" sz="7200" dirty="0"/>
          </a:p>
        </p:txBody>
      </p:sp>
    </p:spTree>
    <p:extLst>
      <p:ext uri="{BB962C8B-B14F-4D97-AF65-F5344CB8AC3E}">
        <p14:creationId xmlns:p14="http://schemas.microsoft.com/office/powerpoint/2010/main" val="28991221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290" y="2247900"/>
            <a:ext cx="5833420" cy="3878263"/>
          </a:xfrm>
        </p:spPr>
      </p:pic>
      <p:sp>
        <p:nvSpPr>
          <p:cNvPr id="2" name="Заголовок 1"/>
          <p:cNvSpPr>
            <a:spLocks noGrp="1"/>
          </p:cNvSpPr>
          <p:nvPr>
            <p:ph type="title"/>
          </p:nvPr>
        </p:nvSpPr>
        <p:spPr>
          <a:xfrm>
            <a:off x="467544" y="570156"/>
            <a:ext cx="8136904" cy="1054250"/>
          </a:xfrm>
        </p:spPr>
        <p:txBody>
          <a:bodyPr>
            <a:noAutofit/>
          </a:bodyPr>
          <a:lstStyle/>
          <a:p>
            <a:r>
              <a:rPr lang="ru-RU" sz="2400" b="1" dirty="0"/>
              <a:t>Старинную гавань </a:t>
            </a:r>
            <a:r>
              <a:rPr lang="ru-RU" sz="2400" b="1" dirty="0" err="1"/>
              <a:t>Нюхавн</a:t>
            </a:r>
            <a:r>
              <a:rPr lang="ru-RU" sz="2400" dirty="0"/>
              <a:t> называют сердцем Копенгагена. Разноцветные дома на набережной помнят Г.Х. Андерсена, который успел пожить почти в каждом из них. </a:t>
            </a:r>
          </a:p>
        </p:txBody>
      </p:sp>
    </p:spTree>
    <p:extLst>
      <p:ext uri="{BB962C8B-B14F-4D97-AF65-F5344CB8AC3E}">
        <p14:creationId xmlns:p14="http://schemas.microsoft.com/office/powerpoint/2010/main" val="26499434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293" y="2247900"/>
            <a:ext cx="5809414" cy="3878263"/>
          </a:xfrm>
        </p:spPr>
      </p:pic>
      <p:sp>
        <p:nvSpPr>
          <p:cNvPr id="2" name="Заголовок 1"/>
          <p:cNvSpPr>
            <a:spLocks noGrp="1"/>
          </p:cNvSpPr>
          <p:nvPr>
            <p:ph type="title"/>
          </p:nvPr>
        </p:nvSpPr>
        <p:spPr>
          <a:xfrm>
            <a:off x="457200" y="274638"/>
            <a:ext cx="8229600" cy="1426170"/>
          </a:xfrm>
        </p:spPr>
        <p:txBody>
          <a:bodyPr>
            <a:normAutofit fontScale="90000"/>
          </a:bodyPr>
          <a:lstStyle/>
          <a:p>
            <a:pPr fontAlgn="base"/>
            <a:r>
              <a:rPr lang="ru-RU" sz="1800" b="1" dirty="0"/>
              <a:t>Статуя Русалочка</a:t>
            </a:r>
            <a:br>
              <a:rPr lang="ru-RU" sz="1800" b="1" dirty="0"/>
            </a:br>
            <a:r>
              <a:rPr lang="ru-RU" sz="1800" dirty="0"/>
              <a:t>Символом Копенгагена и всей Дании, стала полюбившаяся горожанам Русалочка из сказки Андерсена. Мало кто не знаком с грустной, и в то же время жизнеутверждающей, историей этой трогательной героини. В 2013г исполнилось 100 лет с того времени, как она появилась в порту. Эдвард </a:t>
            </a:r>
            <a:r>
              <a:rPr lang="ru-RU" sz="1800" dirty="0" err="1"/>
              <a:t>Эриксен</a:t>
            </a:r>
            <a:r>
              <a:rPr lang="ru-RU" sz="1800" dirty="0"/>
              <a:t> изготовил скульптуру специально для пивного короля Карла, после того как Его Величество был впечатлен одноименной постановкой в театре.</a:t>
            </a:r>
            <a:br>
              <a:rPr lang="ru-RU" sz="1800" dirty="0"/>
            </a:br>
            <a:endParaRPr lang="ru-RU" sz="1800" dirty="0"/>
          </a:p>
        </p:txBody>
      </p:sp>
    </p:spTree>
    <p:extLst>
      <p:ext uri="{BB962C8B-B14F-4D97-AF65-F5344CB8AC3E}">
        <p14:creationId xmlns:p14="http://schemas.microsoft.com/office/powerpoint/2010/main" val="373200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564904"/>
            <a:ext cx="5180505" cy="3878263"/>
          </a:xfrm>
        </p:spPr>
      </p:pic>
      <p:sp>
        <p:nvSpPr>
          <p:cNvPr id="2" name="Заголовок 1"/>
          <p:cNvSpPr>
            <a:spLocks noGrp="1"/>
          </p:cNvSpPr>
          <p:nvPr>
            <p:ph type="title"/>
          </p:nvPr>
        </p:nvSpPr>
        <p:spPr>
          <a:xfrm>
            <a:off x="467544" y="404664"/>
            <a:ext cx="8229600" cy="1296144"/>
          </a:xfrm>
        </p:spPr>
        <p:txBody>
          <a:bodyPr>
            <a:normAutofit fontScale="90000"/>
          </a:bodyPr>
          <a:lstStyle/>
          <a:p>
            <a:pPr fontAlgn="base"/>
            <a:r>
              <a:rPr lang="ru-RU" sz="1600" b="1" dirty="0"/>
              <a:t>Парк </a:t>
            </a:r>
            <a:r>
              <a:rPr lang="ru-RU" sz="1600" b="1" dirty="0" err="1"/>
              <a:t>Тиволи</a:t>
            </a:r>
            <a:r>
              <a:rPr lang="ru-RU" sz="1600" b="1" dirty="0"/>
              <a:t/>
            </a:r>
            <a:br>
              <a:rPr lang="ru-RU" sz="1600" b="1" dirty="0"/>
            </a:br>
            <a:r>
              <a:rPr lang="ru-RU" sz="1600" dirty="0"/>
              <a:t>Распахнув свои сказочные ворота в 1843г, </a:t>
            </a:r>
            <a:r>
              <a:rPr lang="ru-RU" sz="1600" dirty="0" err="1"/>
              <a:t>Тиволи</a:t>
            </a:r>
            <a:r>
              <a:rPr lang="ru-RU" sz="1600" dirty="0"/>
              <a:t> (</a:t>
            </a:r>
            <a:r>
              <a:rPr lang="ru-RU" sz="1600" dirty="0" err="1"/>
              <a:t>Орхус</a:t>
            </a:r>
            <a:r>
              <a:rPr lang="ru-RU" sz="1600" dirty="0"/>
              <a:t>) стал одним из первых развлекательных парков в Европе. С мая по сентябрь не смолкает веселая музыка и детский смех, дают бесплатные представления уличные артисты. Кроме экстремальных развлечений здесь свой театр пантомимы, огромный зал для классической музыки, часто выступают знаменитости</a:t>
            </a:r>
            <a:r>
              <a:rPr lang="ru-RU" sz="1600" dirty="0" smtClean="0"/>
              <a:t>.</a:t>
            </a:r>
            <a:br>
              <a:rPr lang="ru-RU" sz="1600" dirty="0" smtClean="0"/>
            </a:br>
            <a:r>
              <a:rPr lang="ru-RU" sz="1600" dirty="0" smtClean="0"/>
              <a:t> </a:t>
            </a:r>
            <a:r>
              <a:rPr lang="ru-RU" sz="1600" dirty="0"/>
              <a:t>Днем </a:t>
            </a:r>
            <a:r>
              <a:rPr lang="ru-RU" sz="1600" dirty="0" err="1"/>
              <a:t>Тиволи</a:t>
            </a:r>
            <a:r>
              <a:rPr lang="ru-RU" sz="1600" dirty="0"/>
              <a:t> утопает в цветах, а ночью в фейерверках.</a:t>
            </a:r>
          </a:p>
        </p:txBody>
      </p:sp>
    </p:spTree>
    <p:extLst>
      <p:ext uri="{BB962C8B-B14F-4D97-AF65-F5344CB8AC3E}">
        <p14:creationId xmlns:p14="http://schemas.microsoft.com/office/powerpoint/2010/main" val="26936384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251" y="2247900"/>
            <a:ext cx="5845497" cy="3878263"/>
          </a:xfrm>
        </p:spPr>
      </p:pic>
      <p:sp>
        <p:nvSpPr>
          <p:cNvPr id="2" name="Заголовок 1"/>
          <p:cNvSpPr>
            <a:spLocks noGrp="1"/>
          </p:cNvSpPr>
          <p:nvPr>
            <p:ph type="title"/>
          </p:nvPr>
        </p:nvSpPr>
        <p:spPr>
          <a:xfrm>
            <a:off x="457200" y="274638"/>
            <a:ext cx="8229600" cy="1426170"/>
          </a:xfrm>
        </p:spPr>
        <p:txBody>
          <a:bodyPr>
            <a:normAutofit fontScale="90000"/>
          </a:bodyPr>
          <a:lstStyle/>
          <a:p>
            <a:pPr fontAlgn="base"/>
            <a:r>
              <a:rPr lang="ru-RU" sz="1400" b="1" dirty="0" err="1"/>
              <a:t>ЛегоЛэнд</a:t>
            </a:r>
            <a:r>
              <a:rPr lang="ru-RU" sz="1400" b="1" dirty="0"/>
              <a:t/>
            </a:r>
            <a:br>
              <a:rPr lang="ru-RU" sz="1400" b="1" dirty="0"/>
            </a:br>
            <a:r>
              <a:rPr lang="ru-RU" sz="1400" dirty="0"/>
              <a:t>В небольшом городке </a:t>
            </a:r>
            <a:r>
              <a:rPr lang="ru-RU" sz="1400" dirty="0" err="1"/>
              <a:t>Биллунд</a:t>
            </a:r>
            <a:r>
              <a:rPr lang="ru-RU" sz="1400" dirty="0"/>
              <a:t> датчане сотворили чудо-страну – </a:t>
            </a:r>
            <a:r>
              <a:rPr lang="ru-RU" sz="1400" dirty="0" err="1"/>
              <a:t>ЛегоЛенд</a:t>
            </a:r>
            <a:r>
              <a:rPr lang="ru-RU" sz="1400" dirty="0"/>
              <a:t>. Каждый ребенок хоть раз в жизни слышал о ней и мечтал туда попасть. Парк занимает 100 000кв. м и состоит из 8 зон. Для его постройки создателям понадобилось около 50 млн. кубиков. Для самых маленьких открыта зона Дупло с мягким покрытием. По сказочной стране ходит паровозик, есть детская автошкола, своя действующая пожарная часть, которая тоже состоит из </a:t>
            </a:r>
            <a:r>
              <a:rPr lang="ru-RU" sz="1400" dirty="0" err="1"/>
              <a:t>легокубиков</a:t>
            </a:r>
            <a:r>
              <a:rPr lang="ru-RU" sz="1400" dirty="0"/>
              <a:t>.</a:t>
            </a:r>
            <a:br>
              <a:rPr lang="ru-RU" sz="1400" dirty="0"/>
            </a:br>
            <a:endParaRPr lang="ru-RU" sz="1400" dirty="0"/>
          </a:p>
        </p:txBody>
      </p:sp>
    </p:spTree>
    <p:extLst>
      <p:ext uri="{BB962C8B-B14F-4D97-AF65-F5344CB8AC3E}">
        <p14:creationId xmlns:p14="http://schemas.microsoft.com/office/powerpoint/2010/main" val="9281048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293" y="2247900"/>
            <a:ext cx="5809414" cy="3878263"/>
          </a:xfrm>
        </p:spPr>
      </p:pic>
      <p:sp>
        <p:nvSpPr>
          <p:cNvPr id="2" name="Заголовок 1"/>
          <p:cNvSpPr>
            <a:spLocks noGrp="1"/>
          </p:cNvSpPr>
          <p:nvPr>
            <p:ph type="title"/>
          </p:nvPr>
        </p:nvSpPr>
        <p:spPr>
          <a:xfrm>
            <a:off x="457200" y="274638"/>
            <a:ext cx="8229600" cy="1570186"/>
          </a:xfrm>
        </p:spPr>
        <p:txBody>
          <a:bodyPr>
            <a:normAutofit fontScale="90000"/>
          </a:bodyPr>
          <a:lstStyle/>
          <a:p>
            <a:pPr fontAlgn="base"/>
            <a:r>
              <a:rPr lang="ru-RU" sz="1600" b="1" dirty="0"/>
              <a:t>Музей современного искусства в </a:t>
            </a:r>
            <a:r>
              <a:rPr lang="ru-RU" sz="1600" b="1" dirty="0" err="1" smtClean="0"/>
              <a:t>Орхусе</a:t>
            </a:r>
            <a:r>
              <a:rPr lang="ru-RU" sz="1600" b="1" dirty="0"/>
              <a:t/>
            </a:r>
            <a:br>
              <a:rPr lang="ru-RU" sz="1600" b="1" dirty="0"/>
            </a:br>
            <a:r>
              <a:rPr lang="ru-RU" sz="1600" dirty="0"/>
              <a:t>Одна из самых необычных панорам, предложенных авторами и работниками музея искусств – это посмотреть на город через разноцветные стекла радужного нимба над крышей здания. </a:t>
            </a:r>
            <a:r>
              <a:rPr lang="ru-RU" sz="1600" dirty="0" err="1"/>
              <a:t>ARoS</a:t>
            </a:r>
            <a:r>
              <a:rPr lang="ru-RU" sz="1600" dirty="0"/>
              <a:t> крупный центр инсталляций творческих экспериментов современных художников. Пятиметровая скульптура мальчика на корточках художника </a:t>
            </a:r>
            <a:r>
              <a:rPr lang="ru-RU" sz="1600" dirty="0" err="1"/>
              <a:t>Ron</a:t>
            </a:r>
            <a:r>
              <a:rPr lang="ru-RU" sz="1600" dirty="0"/>
              <a:t> </a:t>
            </a:r>
            <a:r>
              <a:rPr lang="ru-RU" sz="1600" dirty="0" err="1"/>
              <a:t>Mueck</a:t>
            </a:r>
            <a:r>
              <a:rPr lang="ru-RU" sz="1600" dirty="0"/>
              <a:t> стала своеобразной визиткой музея.</a:t>
            </a:r>
            <a:br>
              <a:rPr lang="ru-RU" sz="1600" dirty="0"/>
            </a:br>
            <a:r>
              <a:rPr lang="ru-RU" sz="1600" dirty="0"/>
              <a:t/>
            </a:r>
            <a:br>
              <a:rPr lang="ru-RU" sz="1600" dirty="0"/>
            </a:br>
            <a:endParaRPr lang="ru-RU" sz="1600" dirty="0"/>
          </a:p>
        </p:txBody>
      </p:sp>
    </p:spTree>
    <p:extLst>
      <p:ext uri="{BB962C8B-B14F-4D97-AF65-F5344CB8AC3E}">
        <p14:creationId xmlns:p14="http://schemas.microsoft.com/office/powerpoint/2010/main" val="2537723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187" y="2247900"/>
            <a:ext cx="5857625" cy="3878263"/>
          </a:xfrm>
        </p:spPr>
      </p:pic>
      <p:sp>
        <p:nvSpPr>
          <p:cNvPr id="2" name="Заголовок 1"/>
          <p:cNvSpPr>
            <a:spLocks noGrp="1"/>
          </p:cNvSpPr>
          <p:nvPr>
            <p:ph type="title"/>
          </p:nvPr>
        </p:nvSpPr>
        <p:spPr/>
        <p:txBody>
          <a:bodyPr>
            <a:normAutofit fontScale="90000"/>
          </a:bodyPr>
          <a:lstStyle/>
          <a:p>
            <a:pPr fontAlgn="base"/>
            <a:r>
              <a:rPr lang="ru-RU" sz="1600" b="1" dirty="0"/>
              <a:t>Парк развлечений </a:t>
            </a:r>
            <a:r>
              <a:rPr lang="ru-RU" sz="1600" b="1" dirty="0" err="1"/>
              <a:t>Дирехавсбаккен</a:t>
            </a:r>
            <a:r>
              <a:rPr lang="ru-RU" sz="1600" b="1" dirty="0"/>
              <a:t/>
            </a:r>
            <a:br>
              <a:rPr lang="ru-RU" sz="1600" b="1" dirty="0"/>
            </a:br>
            <a:r>
              <a:rPr lang="ru-RU" sz="1600" dirty="0"/>
              <a:t>Старейший парк развлечений 1538г был устроен на рыночной площади </a:t>
            </a:r>
            <a:r>
              <a:rPr lang="ru-RU" sz="1600" dirty="0" err="1"/>
              <a:t>Клампенборга</a:t>
            </a:r>
            <a:r>
              <a:rPr lang="ru-RU" sz="1600" dirty="0"/>
              <a:t> при Королевском парке оленей. Сегодня организаторы пытаются сохранить его в стиле и духе средневековья. Как и много столетий назад публику потешает фокусами Пьеро, цирковые артисты. Прокатившись на велосипеде можно посмотреть на пасущихся оленей в Оленьем парке. Вход бесплатный.</a:t>
            </a:r>
            <a:r>
              <a:rPr lang="ru-RU" sz="1400" dirty="0"/>
              <a:t/>
            </a:r>
            <a:br>
              <a:rPr lang="ru-RU" sz="1400" dirty="0"/>
            </a:br>
            <a:endParaRPr lang="ru-RU" sz="1400" dirty="0"/>
          </a:p>
        </p:txBody>
      </p:sp>
    </p:spTree>
    <p:extLst>
      <p:ext uri="{BB962C8B-B14F-4D97-AF65-F5344CB8AC3E}">
        <p14:creationId xmlns:p14="http://schemas.microsoft.com/office/powerpoint/2010/main" val="21085588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290" y="2247900"/>
            <a:ext cx="5833420" cy="3878263"/>
          </a:xfrm>
        </p:spPr>
      </p:pic>
      <p:sp>
        <p:nvSpPr>
          <p:cNvPr id="2" name="Заголовок 1"/>
          <p:cNvSpPr>
            <a:spLocks noGrp="1"/>
          </p:cNvSpPr>
          <p:nvPr>
            <p:ph type="title"/>
          </p:nvPr>
        </p:nvSpPr>
        <p:spPr/>
        <p:txBody>
          <a:bodyPr>
            <a:normAutofit fontScale="90000"/>
          </a:bodyPr>
          <a:lstStyle/>
          <a:p>
            <a:pPr fontAlgn="base"/>
            <a:r>
              <a:rPr lang="ru-RU" sz="1400" b="1" dirty="0"/>
              <a:t>Церковь Спасителя (</a:t>
            </a:r>
            <a:r>
              <a:rPr lang="ru-RU" sz="1400" b="1" dirty="0" err="1"/>
              <a:t>Church</a:t>
            </a:r>
            <a:r>
              <a:rPr lang="ru-RU" sz="1400" b="1" dirty="0"/>
              <a:t> </a:t>
            </a:r>
            <a:r>
              <a:rPr lang="ru-RU" sz="1400" b="1" dirty="0" err="1"/>
              <a:t>of</a:t>
            </a:r>
            <a:r>
              <a:rPr lang="ru-RU" sz="1400" b="1" dirty="0"/>
              <a:t> </a:t>
            </a:r>
            <a:r>
              <a:rPr lang="ru-RU" sz="1400" b="1" dirty="0" err="1"/>
              <a:t>Our</a:t>
            </a:r>
            <a:r>
              <a:rPr lang="ru-RU" sz="1400" b="1" dirty="0"/>
              <a:t> </a:t>
            </a:r>
            <a:r>
              <a:rPr lang="ru-RU" sz="1400" b="1" dirty="0" err="1"/>
              <a:t>Saviour</a:t>
            </a:r>
            <a:r>
              <a:rPr lang="ru-RU" sz="1400" b="1" dirty="0"/>
              <a:t>) в Копенгагене</a:t>
            </a:r>
            <a:br>
              <a:rPr lang="ru-RU" sz="1400" b="1" dirty="0"/>
            </a:br>
            <a:r>
              <a:rPr lang="ru-RU" sz="1400" dirty="0"/>
              <a:t>Церковь Христа Спасителя легко узнать по необычному виду башни, которая чем-то похожа на торт. Постепенно ведущие изнутри ступеньки выходят наружу в виде винтообразной, золоченой лестницы. Наверху сверкает шпиль со сферой и четырехметровой статуей Христа. Спаситель держит в руке знамя. Это главный храм Копенгагена, который, кроме всего прочего, уникален действующим органом 17в и карильоном из 48 колоколов.</a:t>
            </a:r>
            <a:br>
              <a:rPr lang="ru-RU" sz="1400" dirty="0"/>
            </a:br>
            <a:endParaRPr lang="ru-RU" sz="1400" dirty="0"/>
          </a:p>
        </p:txBody>
      </p:sp>
    </p:spTree>
    <p:extLst>
      <p:ext uri="{BB962C8B-B14F-4D97-AF65-F5344CB8AC3E}">
        <p14:creationId xmlns:p14="http://schemas.microsoft.com/office/powerpoint/2010/main" val="10982180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TotalTime>
  <Words>222</Words>
  <Application>Microsoft Office PowerPoint</Application>
  <PresentationFormat>Экран (4:3)</PresentationFormat>
  <Paragraphs>25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Твердый переплет</vt:lpstr>
      <vt:lpstr>Страны Европы:   ДАНИЯ</vt:lpstr>
      <vt:lpstr>Дания</vt:lpstr>
      <vt:lpstr>Старинную гавань Нюхавн называют сердцем Копенгагена. Разноцветные дома на набережной помнят Г.Х. Андерсена, который успел пожить почти в каждом из них. </vt:lpstr>
      <vt:lpstr>Статуя Русалочка Символом Копенгагена и всей Дании, стала полюбившаяся горожанам Русалочка из сказки Андерсена. Мало кто не знаком с грустной, и в то же время жизнеутверждающей, историей этой трогательной героини. В 2013г исполнилось 100 лет с того времени, как она появилась в порту. Эдвард Эриксен изготовил скульптуру специально для пивного короля Карла, после того как Его Величество был впечатлен одноименной постановкой в театре. </vt:lpstr>
      <vt:lpstr>Парк Тиволи Распахнув свои сказочные ворота в 1843г, Тиволи (Орхус) стал одним из первых развлекательных парков в Европе. С мая по сентябрь не смолкает веселая музыка и детский смех, дают бесплатные представления уличные артисты. Кроме экстремальных развлечений здесь свой театр пантомимы, огромный зал для классической музыки, часто выступают знаменитости.  Днем Тиволи утопает в цветах, а ночью в фейерверках.</vt:lpstr>
      <vt:lpstr>ЛегоЛэнд В небольшом городке Биллунд датчане сотворили чудо-страну – ЛегоЛенд. Каждый ребенок хоть раз в жизни слышал о ней и мечтал туда попасть. Парк занимает 100 000кв. м и состоит из 8 зон. Для его постройки создателям понадобилось около 50 млн. кубиков. Для самых маленьких открыта зона Дупло с мягким покрытием. По сказочной стране ходит паровозик, есть детская автошкола, своя действующая пожарная часть, которая тоже состоит из легокубиков. </vt:lpstr>
      <vt:lpstr>Музей современного искусства в Орхусе Одна из самых необычных панорам, предложенных авторами и работниками музея искусств – это посмотреть на город через разноцветные стекла радужного нимба над крышей здания. ARoS крупный центр инсталляций творческих экспериментов современных художников. Пятиметровая скульптура мальчика на корточках художника Ron Mueck стала своеобразной визиткой музея.  </vt:lpstr>
      <vt:lpstr>Парк развлечений Дирехавсбаккен Старейший парк развлечений 1538г был устроен на рыночной площади Клампенборга при Королевском парке оленей. Сегодня организаторы пытаются сохранить его в стиле и духе средневековья. Как и много столетий назад публику потешает фокусами Пьеро, цирковые артисты. Прокатившись на велосипеде можно посмотреть на пасущихся оленей в Оленьем парке. Вход бесплатный. </vt:lpstr>
      <vt:lpstr>Церковь Спасителя (Church of Our Saviour) в Копенгагене Церковь Христа Спасителя легко узнать по необычному виду башни, которая чем-то похожа на торт. Постепенно ведущие изнутри ступеньки выходят наружу в виде винтообразной, золоченой лестницы. Наверху сверкает шпиль со сферой и четырехметровой статуей Христа. Спаситель держит в руке знамя. Это главный храм Копенгагена, который, кроме всего прочего, уникален действующим органом 17в и карильоном из 48 колоколов. </vt:lpstr>
      <vt:lpstr> Замок Розенборг - летняя резиденция датских королей построена по всем правилам архитектуры эпохи Возрождения. Сегодня это замок–музей, в котором хранятся сокровища монархов, атрибуты власти, большие коллекции картин, фарфора и др. На территории дворцового парка есть кафе, кукольный театр, можно увидеть статую Андерсена. </vt:lpstr>
      <vt:lpstr> Мыс Гренен - самая северная точка Дании славится тем, что здесь встречаются два моря – Балтийское и Северное. Чтобы увидеть вполне обозримую границу, нужно пройти пешком по косе, зачастую преодолевая песчаную поземку. Купание в этом месте строго запрещено по причине сильных течей. В 15в на берегу был построен маяк, который является действующим до сих пор. Еще одна достопримечательность этого места – церковь-предупреждение тем, которые строят свой дом на песке, а не на камне. Целый этаж этого здания засыпало песком, и прихожане покинули его. </vt:lpstr>
      <vt:lpstr> Эресуннский мост - Эресунская линия соединяет Данию со Швецией, является автомобильной и железнодорожной магистралью. Конструкция включает в себя мост, искусственный остров и подводный туннель. Он имеет протяженность более 7тыс м. Проезд платный – примерно 46 евро. На открытии моста в 2000г присутствовали король Карл Густав и королева Маргарет. </vt:lpstr>
      <vt:lpstr>Рунные камни в Еллинге Первое письменное упоминание о Дании как о государстве было найдено на рунных камнях, которые хранятся в белоснежной церкви г. Эллинга. Ученые относят надписи на камнях к 955г. Большой камень установлен королем Гором в честь своей жены Тюры, а второй — его сыном Харольдом, который крестил Данию. В настоящее время камни одели в стеклянные саркофаги, чтобы сохранить от разрушения. </vt:lpstr>
      <vt:lpstr>Государственный музей искусств Величайшее собрание картин, скульптурных композиций музея насчитывает 9000 бесценных экспонатов общемирового значения. Тициан и Рубенс, Рембрандт и Микеланджело, Пикассо и Дюрер, Матисс и Модильяни, огромное множество эскизов, зарисовок других прославленных художников. Инициатором создания коллекции выступил придворный смотритель Палаты искусств Г. Морель. </vt:lpstr>
      <vt:lpstr> Меловые утесы острова Мён Белоснежные утесы острова, отражаясь, разбавляют синь моря. Кажется, что художник голубой краской очертил Мен. Обрывистые берега тянуться на 6 км и поднимаются в высоту до 128м. Самое высокое место назвали Троном Королевы. Остров полюбили ласточки и лебеди. Здесь свободно произрастает 20 видов орхидей, которые охраняются местными законами.  </vt:lpstr>
      <vt:lpstr>Замок Кронборг Шекспир прославил город Элсинор на весь мир, поселив Гамлета в замке Кронборг. Благодаря драматургу Замок Короны стал замком Гамлета, принца датского. Легенды утверждают, что в подвалах замка Кронборг спит еще один принц Дании, богатырь Ожье, хранитель родной земли. В случае опасности оживет, воспрянет он от сна и защит свой народ. </vt:lpstr>
      <vt:lpstr>Собор Роскилле Две башни этого роскошного собора всегда привлекали датских художников, рисовавших виды Дании. Храм стал хранилищем духа и истории датчан, здесь хоронили монархов страны на протяжении почти тысячи лет. Многие усыпальницы настоящие произведения искусства. Первую деревянную церковь на этом месте, по свидетельствам найденных рун, построил первый король Дании Харольд Синезубый еще во времена викингов. В соборе сохранились резные скамьи 15в, искусный алтарь и барельефы.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11</cp:revision>
  <dcterms:created xsi:type="dcterms:W3CDTF">2019-04-18T01:50:53Z</dcterms:created>
  <dcterms:modified xsi:type="dcterms:W3CDTF">2020-06-18T01:04:31Z</dcterms:modified>
</cp:coreProperties>
</file>