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4"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348" autoAdjust="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0C2EA-6B99-476C-89A3-3E8421990779}" type="datetimeFigureOut">
              <a:rPr lang="ru-RU" smtClean="0"/>
              <a:pPr/>
              <a:t>10.06.2021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1E1F13-575E-45BB-8FA3-D2F1432FA60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1E1F13-575E-45BB-8FA3-D2F1432FA60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1E1F13-575E-45BB-8FA3-D2F1432FA60C}"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User\Desktop\Презентации\Абхазия\DSCF2750.JPG"/>
          <p:cNvPicPr>
            <a:picLocks noChangeAspect="1" noChangeArrowheads="1"/>
          </p:cNvPicPr>
          <p:nvPr/>
        </p:nvPicPr>
        <p:blipFill>
          <a:blip r:embed="rId3" cstate="print"/>
          <a:srcRect/>
          <a:stretch>
            <a:fillRect/>
          </a:stretch>
        </p:blipFill>
        <p:spPr bwMode="auto">
          <a:xfrm>
            <a:off x="0" y="-214338"/>
            <a:ext cx="9144000" cy="6858000"/>
          </a:xfrm>
          <a:prstGeom prst="rect">
            <a:avLst/>
          </a:prstGeom>
          <a:noFill/>
        </p:spPr>
      </p:pic>
      <p:grpSp>
        <p:nvGrpSpPr>
          <p:cNvPr id="2" name="Группа 1"/>
          <p:cNvGrpSpPr/>
          <p:nvPr/>
        </p:nvGrpSpPr>
        <p:grpSpPr>
          <a:xfrm>
            <a:off x="571472" y="2714620"/>
            <a:ext cx="8064895" cy="1176045"/>
            <a:chOff x="571472" y="2714620"/>
            <a:chExt cx="8064895" cy="1176045"/>
          </a:xfrm>
        </p:grpSpPr>
        <p:sp>
          <p:nvSpPr>
            <p:cNvPr id="4" name="Прямоугольник 3"/>
            <p:cNvSpPr/>
            <p:nvPr/>
          </p:nvSpPr>
          <p:spPr>
            <a:xfrm>
              <a:off x="571472" y="2714620"/>
              <a:ext cx="8064895" cy="769441"/>
            </a:xfrm>
            <a:prstGeom prst="rect">
              <a:avLst/>
            </a:prstGeom>
            <a:noFill/>
          </p:spPr>
          <p:txBody>
            <a:bodyPr wrap="square" lIns="91440" tIns="45720" rIns="91440" bIns="45720">
              <a:spAutoFit/>
            </a:bodyPr>
            <a:lstStyle/>
            <a:p>
              <a:pPr algn="ctr"/>
              <a:r>
                <a:rPr lang="ru-RU"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eorgia" pitchFamily="18" charset="0"/>
                </a:rPr>
                <a:t>Путешествие по Абхазии</a:t>
              </a:r>
            </a:p>
          </p:txBody>
        </p:sp>
        <p:sp>
          <p:nvSpPr>
            <p:cNvPr id="5" name="Прямоугольник 4"/>
            <p:cNvSpPr/>
            <p:nvPr/>
          </p:nvSpPr>
          <p:spPr>
            <a:xfrm>
              <a:off x="4479634" y="2967335"/>
              <a:ext cx="18473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одзаголовок 6"/>
          <p:cNvSpPr txBox="1">
            <a:spLocks/>
          </p:cNvSpPr>
          <p:nvPr/>
        </p:nvSpPr>
        <p:spPr>
          <a:xfrm>
            <a:off x="179512" y="116632"/>
            <a:ext cx="8784976" cy="4032448"/>
          </a:xfrm>
          <a:prstGeom prst="rect">
            <a:avLst/>
          </a:prstGeom>
        </p:spPr>
        <p:txBody>
          <a:bodyPr vert="horz" lIns="91440" tIns="45720" rIns="91440" bIns="45720" rtlCol="0">
            <a:normAutofit/>
          </a:bodyPr>
          <a:lstStyle/>
          <a:p>
            <a:pPr>
              <a:defRPr/>
            </a:pPr>
            <a:r>
              <a:rPr lang="ru-RU" sz="1400" dirty="0" smtClean="0">
                <a:latin typeface="Times New Roman" pitchFamily="18" charset="0"/>
                <a:cs typeface="Times New Roman" pitchFamily="18" charset="0"/>
              </a:rPr>
              <a:t>Озеро </a:t>
            </a:r>
            <a:r>
              <a:rPr lang="ru-RU" sz="1400" dirty="0" smtClean="0">
                <a:latin typeface="Times New Roman" pitchFamily="18" charset="0"/>
                <a:cs typeface="Times New Roman" pitchFamily="18" charset="0"/>
              </a:rPr>
              <a:t>Рица, еще его называют - высокогорной жемчужиной Абхазии. Находится оно на высоте 1000 м над уровнем моря, протяженность его около 2000 м, длина 1704 м, ширина 447 м, глубина 150 м, температура воды +17 +20 С. Вода в озере настолько чистая, что просматривается на глубина 8 метров. В озере водится речная форель и произрастают микроскопические водоросли. С трех сторон Рицу защищают каменные стражи – братья, </a:t>
            </a:r>
            <a:r>
              <a:rPr lang="ru-RU" sz="1400" dirty="0" err="1" smtClean="0">
                <a:latin typeface="Times New Roman" pitchFamily="18" charset="0"/>
                <a:cs typeface="Times New Roman" pitchFamily="18" charset="0"/>
              </a:rPr>
              <a:t>Пшегишха</a:t>
            </a:r>
            <a:r>
              <a:rPr lang="ru-RU" sz="1400" dirty="0" smtClean="0">
                <a:latin typeface="Times New Roman" pitchFamily="18" charset="0"/>
                <a:cs typeface="Times New Roman" pitchFamily="18" charset="0"/>
              </a:rPr>
              <a:t> — высота 2222 м над уровнем моря, </a:t>
            </a:r>
            <a:r>
              <a:rPr lang="ru-RU" sz="1400" dirty="0" err="1" smtClean="0">
                <a:latin typeface="Times New Roman" pitchFamily="18" charset="0"/>
                <a:cs typeface="Times New Roman" pitchFamily="18" charset="0"/>
              </a:rPr>
              <a:t>Арихуа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Рихва</a:t>
            </a:r>
            <a:r>
              <a:rPr lang="ru-RU" sz="1400" dirty="0" smtClean="0">
                <a:latin typeface="Times New Roman" pitchFamily="18" charset="0"/>
                <a:cs typeface="Times New Roman" pitchFamily="18" charset="0"/>
              </a:rPr>
              <a:t>) – 2700 м над уровнем моря, и </a:t>
            </a:r>
            <a:r>
              <a:rPr lang="ru-RU" sz="1400" dirty="0" err="1" smtClean="0">
                <a:latin typeface="Times New Roman" pitchFamily="18" charset="0"/>
                <a:cs typeface="Times New Roman" pitchFamily="18" charset="0"/>
              </a:rPr>
              <a:t>Ацетук</a:t>
            </a:r>
            <a:r>
              <a:rPr lang="ru-RU" sz="1400" dirty="0" smtClean="0">
                <a:latin typeface="Times New Roman" pitchFamily="18" charset="0"/>
                <a:cs typeface="Times New Roman" pitchFamily="18" charset="0"/>
              </a:rPr>
              <a:t> (вершина – </a:t>
            </a:r>
            <a:r>
              <a:rPr lang="ru-RU" sz="1400" dirty="0" err="1" smtClean="0">
                <a:latin typeface="Times New Roman" pitchFamily="18" charset="0"/>
                <a:cs typeface="Times New Roman" pitchFamily="18" charset="0"/>
              </a:rPr>
              <a:t>Агапста</a:t>
            </a:r>
            <a:r>
              <a:rPr lang="ru-RU" sz="1400" dirty="0" smtClean="0">
                <a:latin typeface="Times New Roman" pitchFamily="18" charset="0"/>
                <a:cs typeface="Times New Roman" pitchFamily="18" charset="0"/>
              </a:rPr>
              <a:t>) – 3261 м над уровнем моря. В связи с чем родилась легенда. Много веков назад на месте озера была красивая зеленая долина и жили на ней три брата </a:t>
            </a:r>
            <a:r>
              <a:rPr lang="ru-RU" sz="1400" dirty="0" err="1" smtClean="0">
                <a:latin typeface="Times New Roman" pitchFamily="18" charset="0"/>
                <a:cs typeface="Times New Roman" pitchFamily="18" charset="0"/>
              </a:rPr>
              <a:t>Агепсты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Ацетука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Пшегишхи</a:t>
            </a:r>
            <a:r>
              <a:rPr lang="ru-RU" sz="1400" dirty="0" smtClean="0">
                <a:latin typeface="Times New Roman" pitchFamily="18" charset="0"/>
                <a:cs typeface="Times New Roman" pitchFamily="18" charset="0"/>
              </a:rPr>
              <a:t> и была у них сестра красавица Рица. Днем братья охотились, а Рица вела хозяйство, вечером вся семья собиралась перед очагом. Однажды братья </a:t>
            </a:r>
            <a:r>
              <a:rPr lang="ru-RU" sz="1400" dirty="0" err="1" smtClean="0">
                <a:latin typeface="Times New Roman" pitchFamily="18" charset="0"/>
                <a:cs typeface="Times New Roman" pitchFamily="18" charset="0"/>
              </a:rPr>
              <a:t>ущли</a:t>
            </a:r>
            <a:r>
              <a:rPr lang="ru-RU" sz="1400" dirty="0" smtClean="0">
                <a:latin typeface="Times New Roman" pitchFamily="18" charset="0"/>
                <a:cs typeface="Times New Roman" pitchFamily="18" charset="0"/>
              </a:rPr>
              <a:t> далеко в горы на охоту, а сестра скучая по ним гуляла и пела чарующим голосом песни и тогда два разбойника решили похитить ее, один схватил девушку и поскакал на коне, закричала Рица и услышали ее братья, кинулись на помощь. </a:t>
            </a:r>
            <a:r>
              <a:rPr lang="ru-RU" sz="1400" dirty="0" err="1" smtClean="0">
                <a:latin typeface="Times New Roman" pitchFamily="18" charset="0"/>
                <a:cs typeface="Times New Roman" pitchFamily="18" charset="0"/>
              </a:rPr>
              <a:t>Пшегишха</a:t>
            </a:r>
            <a:r>
              <a:rPr lang="ru-RU" sz="1400" dirty="0" smtClean="0">
                <a:latin typeface="Times New Roman" pitchFamily="18" charset="0"/>
                <a:cs typeface="Times New Roman" pitchFamily="18" charset="0"/>
              </a:rPr>
              <a:t> метнул в разбойников богатырский меч, но промахнулся, меч упал и перекрыл реку. Вода стала подниматься и затопила долину и превратилась долина в озеро, Рица вырвалась из рук разбойника но не удержалась и упала в бурлящее озеро, не смогли спасти братья сестру и окаменели они от горя. Стой поры и стоят три брата охраняя покой красавицы сестры.</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ru-RU" sz="1400" dirty="0" smtClean="0">
                <a:latin typeface="Times New Roman" pitchFamily="18" charset="0"/>
                <a:cs typeface="Times New Roman" pitchFamily="18" charset="0"/>
              </a:rPr>
              <a:t>На берегу озера стоит бывшая дача Сталина, генералиссимус очень любил отдыхать именно на этой даче. Так же недалеко расположена дача Хрущева и недостроенная дача Молотова.</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74" name="Picture 2" descr="D:\Users\User\Desktop\Презентации\Абхазия\DSCF8220.JPG"/>
          <p:cNvPicPr>
            <a:picLocks noChangeAspect="1" noChangeArrowheads="1"/>
          </p:cNvPicPr>
          <p:nvPr/>
        </p:nvPicPr>
        <p:blipFill>
          <a:blip r:embed="rId2" cstate="print"/>
          <a:srcRect/>
          <a:stretch>
            <a:fillRect/>
          </a:stretch>
        </p:blipFill>
        <p:spPr bwMode="auto">
          <a:xfrm>
            <a:off x="3059832" y="4005064"/>
            <a:ext cx="3276848" cy="2457636"/>
          </a:xfrm>
          <a:prstGeom prst="rect">
            <a:avLst/>
          </a:prstGeom>
          <a:noFill/>
        </p:spPr>
      </p:pic>
      <p:pic>
        <p:nvPicPr>
          <p:cNvPr id="3075" name="Picture 3" descr="D:\Users\User\Desktop\Презентации\Абхазия\DSCF2845.JPG"/>
          <p:cNvPicPr>
            <a:picLocks noChangeAspect="1" noChangeArrowheads="1"/>
          </p:cNvPicPr>
          <p:nvPr/>
        </p:nvPicPr>
        <p:blipFill>
          <a:blip r:embed="rId3" cstate="print"/>
          <a:srcRect/>
          <a:stretch>
            <a:fillRect/>
          </a:stretch>
        </p:blipFill>
        <p:spPr bwMode="auto">
          <a:xfrm>
            <a:off x="6444208" y="3717032"/>
            <a:ext cx="2364746" cy="1773560"/>
          </a:xfrm>
          <a:prstGeom prst="rect">
            <a:avLst/>
          </a:prstGeom>
          <a:noFill/>
        </p:spPr>
      </p:pic>
      <p:pic>
        <p:nvPicPr>
          <p:cNvPr id="3076" name="Picture 4" descr="D:\Users\User\Desktop\Презентации\Абхазия\DSCF8188.JPG"/>
          <p:cNvPicPr>
            <a:picLocks noChangeAspect="1" noChangeArrowheads="1"/>
          </p:cNvPicPr>
          <p:nvPr/>
        </p:nvPicPr>
        <p:blipFill>
          <a:blip r:embed="rId4" cstate="print"/>
          <a:srcRect/>
          <a:stretch>
            <a:fillRect/>
          </a:stretch>
        </p:blipFill>
        <p:spPr bwMode="auto">
          <a:xfrm>
            <a:off x="179512" y="3861048"/>
            <a:ext cx="2892805" cy="2169604"/>
          </a:xfrm>
          <a:prstGeom prst="rect">
            <a:avLst/>
          </a:prstGeom>
          <a:noFill/>
        </p:spPr>
      </p:pic>
      <p:pic>
        <p:nvPicPr>
          <p:cNvPr id="3077" name="Picture 5" descr="D:\Users\User\Desktop\Презентации\Абхазия\DSCF8198.JPG"/>
          <p:cNvPicPr>
            <a:picLocks noChangeAspect="1" noChangeArrowheads="1"/>
          </p:cNvPicPr>
          <p:nvPr/>
        </p:nvPicPr>
        <p:blipFill>
          <a:blip r:embed="rId5" cstate="print"/>
          <a:srcRect/>
          <a:stretch>
            <a:fillRect/>
          </a:stretch>
        </p:blipFill>
        <p:spPr bwMode="auto">
          <a:xfrm>
            <a:off x="971600" y="5013176"/>
            <a:ext cx="2148723" cy="1611542"/>
          </a:xfrm>
          <a:prstGeom prst="rect">
            <a:avLst/>
          </a:prstGeom>
          <a:noFill/>
        </p:spPr>
      </p:pic>
      <p:pic>
        <p:nvPicPr>
          <p:cNvPr id="3078" name="Picture 6" descr="D:\Users\User\Desktop\Презентации\Абхазия\DSCF8212.JPG"/>
          <p:cNvPicPr>
            <a:picLocks noChangeAspect="1" noChangeArrowheads="1"/>
          </p:cNvPicPr>
          <p:nvPr/>
        </p:nvPicPr>
        <p:blipFill>
          <a:blip r:embed="rId6" cstate="print"/>
          <a:srcRect/>
          <a:stretch>
            <a:fillRect/>
          </a:stretch>
        </p:blipFill>
        <p:spPr bwMode="auto">
          <a:xfrm>
            <a:off x="6660232" y="5013176"/>
            <a:ext cx="2268736" cy="17015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одзаголовок 6"/>
          <p:cNvSpPr txBox="1">
            <a:spLocks/>
          </p:cNvSpPr>
          <p:nvPr/>
        </p:nvSpPr>
        <p:spPr>
          <a:xfrm>
            <a:off x="179512" y="116632"/>
            <a:ext cx="8784976" cy="3168352"/>
          </a:xfrm>
          <a:prstGeom prst="rect">
            <a:avLst/>
          </a:prstGeom>
        </p:spPr>
        <p:txBody>
          <a:bodyPr vert="horz" lIns="91440" tIns="45720" rIns="91440" bIns="45720" rtlCol="0">
            <a:normAutofit/>
          </a:bodyPr>
          <a:lstStyle/>
          <a:p>
            <a:pPr>
              <a:defRPr/>
            </a:pPr>
            <a:r>
              <a:rPr lang="ru-RU" sz="1400" dirty="0" err="1" smtClean="0">
                <a:latin typeface="Times New Roman" pitchFamily="18" charset="0"/>
                <a:cs typeface="Times New Roman" pitchFamily="18" charset="0"/>
              </a:rPr>
              <a:t>Ауадхара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(минеральные источники) расположены в 18 км выше озера Рица - на высоте 1700 метров над уровнем моря. Минеральная вода "</a:t>
            </a:r>
            <a:r>
              <a:rPr lang="ru-RU" sz="1400" dirty="0" err="1" smtClean="0">
                <a:latin typeface="Times New Roman" pitchFamily="18" charset="0"/>
                <a:cs typeface="Times New Roman" pitchFamily="18" charset="0"/>
              </a:rPr>
              <a:t>Ауадхара</a:t>
            </a:r>
            <a:r>
              <a:rPr lang="ru-RU" sz="1400" dirty="0" smtClean="0">
                <a:latin typeface="Times New Roman" pitchFamily="18" charset="0"/>
                <a:cs typeface="Times New Roman" pitchFamily="18" charset="0"/>
              </a:rPr>
              <a:t>" по своим физико-химическим свойствам и лечебному воздействию на организм приближается к таким минеральным лечебным углекислым гидрокарбонатным натриевым водам как Виши (Франция) и Боржоми. Эта минеральная вода полезна тем кто страдает болезнями желудка.</a:t>
            </a:r>
          </a:p>
          <a:p>
            <a:pPr>
              <a:defRPr/>
            </a:pPr>
            <a:r>
              <a:rPr lang="ru-RU" sz="1400" dirty="0" smtClean="0">
                <a:latin typeface="Times New Roman" pitchFamily="18" charset="0"/>
                <a:cs typeface="Times New Roman" pitchFamily="18" charset="0"/>
              </a:rPr>
              <a:t>Альпийские </a:t>
            </a:r>
            <a:r>
              <a:rPr lang="ru-RU" sz="1400" dirty="0" smtClean="0">
                <a:latin typeface="Times New Roman" pitchFamily="18" charset="0"/>
                <a:cs typeface="Times New Roman" pitchFamily="18" charset="0"/>
              </a:rPr>
              <a:t>луга Абхазии, расположены они на высоте свыше 2000 м над уровнем моря. Добраться до них может не весь транспорт, так как дорога очень крута. В мае и июне на альпийских лугах расцветает огромное количество цветов, к осени остаются только безвременники. Больше всего на альпийские луга привлекают туристов пейзажи, завораживающие виды гор и лугов, тишина и горный воздух. Времена у всей группы закладывало уши.</a:t>
            </a:r>
          </a:p>
          <a:p>
            <a:pPr>
              <a:defRPr/>
            </a:pPr>
            <a:endParaRPr lang="ru-RU" sz="1400" dirty="0" smtClean="0">
              <a:latin typeface="Times New Roman" pitchFamily="18" charset="0"/>
              <a:cs typeface="Times New Roman" pitchFamily="18" charset="0"/>
            </a:endParaRPr>
          </a:p>
          <a:p>
            <a:pPr lvl="0" algn="just">
              <a:defRPr/>
            </a:pPr>
            <a:endParaRPr lang="ru-RU" sz="1400" dirty="0" smtClean="0">
              <a:latin typeface="Times New Roman" pitchFamily="18" charset="0"/>
              <a:cs typeface="Times New Roman" pitchFamily="18" charset="0"/>
            </a:endParaRPr>
          </a:p>
          <a:p>
            <a:pPr>
              <a:defRPr/>
            </a:pPr>
            <a:r>
              <a:rPr lang="ru-RU" sz="1400" dirty="0" smtClean="0"/>
              <a:t> </a:t>
            </a: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098" name="Picture 2" descr="D:\Users\User\Desktop\Презентации\Абхазия\DSCF8278.JPG"/>
          <p:cNvPicPr>
            <a:picLocks noChangeAspect="1" noChangeArrowheads="1"/>
          </p:cNvPicPr>
          <p:nvPr/>
        </p:nvPicPr>
        <p:blipFill>
          <a:blip r:embed="rId2" cstate="print"/>
          <a:srcRect/>
          <a:stretch>
            <a:fillRect/>
          </a:stretch>
        </p:blipFill>
        <p:spPr bwMode="auto">
          <a:xfrm>
            <a:off x="4572000" y="4869160"/>
            <a:ext cx="2268736" cy="1701552"/>
          </a:xfrm>
          <a:prstGeom prst="rect">
            <a:avLst/>
          </a:prstGeom>
          <a:noFill/>
        </p:spPr>
      </p:pic>
      <p:pic>
        <p:nvPicPr>
          <p:cNvPr id="4099" name="Picture 3" descr="D:\Users\User\Desktop\Презентации\Абхазия\DSCF8237.JPG"/>
          <p:cNvPicPr>
            <a:picLocks noChangeAspect="1" noChangeArrowheads="1"/>
          </p:cNvPicPr>
          <p:nvPr/>
        </p:nvPicPr>
        <p:blipFill>
          <a:blip r:embed="rId3" cstate="print"/>
          <a:srcRect/>
          <a:stretch>
            <a:fillRect/>
          </a:stretch>
        </p:blipFill>
        <p:spPr bwMode="auto">
          <a:xfrm>
            <a:off x="2771800" y="2132856"/>
            <a:ext cx="2985981" cy="2349624"/>
          </a:xfrm>
          <a:prstGeom prst="rect">
            <a:avLst/>
          </a:prstGeom>
          <a:noFill/>
        </p:spPr>
      </p:pic>
      <p:pic>
        <p:nvPicPr>
          <p:cNvPr id="4100" name="Picture 4" descr="D:\Users\User\Desktop\Презентации\Абхазия\DSCF8239.JPG"/>
          <p:cNvPicPr>
            <a:picLocks noChangeAspect="1" noChangeArrowheads="1"/>
          </p:cNvPicPr>
          <p:nvPr/>
        </p:nvPicPr>
        <p:blipFill>
          <a:blip r:embed="rId4" cstate="print"/>
          <a:srcRect/>
          <a:stretch>
            <a:fillRect/>
          </a:stretch>
        </p:blipFill>
        <p:spPr bwMode="auto">
          <a:xfrm>
            <a:off x="251520" y="2276872"/>
            <a:ext cx="2988816" cy="2241612"/>
          </a:xfrm>
          <a:prstGeom prst="rect">
            <a:avLst/>
          </a:prstGeom>
          <a:noFill/>
        </p:spPr>
      </p:pic>
      <p:pic>
        <p:nvPicPr>
          <p:cNvPr id="4101" name="Picture 5" descr="D:\Users\User\Desktop\Презентации\Абхазия\DSCF8240.JPG"/>
          <p:cNvPicPr>
            <a:picLocks noChangeAspect="1" noChangeArrowheads="1"/>
          </p:cNvPicPr>
          <p:nvPr/>
        </p:nvPicPr>
        <p:blipFill>
          <a:blip r:embed="rId5" cstate="print"/>
          <a:srcRect/>
          <a:stretch>
            <a:fillRect/>
          </a:stretch>
        </p:blipFill>
        <p:spPr bwMode="auto">
          <a:xfrm>
            <a:off x="5508104" y="2204864"/>
            <a:ext cx="3240360" cy="2430270"/>
          </a:xfrm>
          <a:prstGeom prst="rect">
            <a:avLst/>
          </a:prstGeom>
          <a:noFill/>
        </p:spPr>
      </p:pic>
      <p:pic>
        <p:nvPicPr>
          <p:cNvPr id="4102" name="Picture 6" descr="D:\Users\User\Desktop\Презентации\Абхазия\DSCF8243.JPG"/>
          <p:cNvPicPr>
            <a:picLocks noChangeAspect="1" noChangeArrowheads="1"/>
          </p:cNvPicPr>
          <p:nvPr/>
        </p:nvPicPr>
        <p:blipFill>
          <a:blip r:embed="rId6" cstate="print"/>
          <a:srcRect/>
          <a:stretch>
            <a:fillRect/>
          </a:stretch>
        </p:blipFill>
        <p:spPr bwMode="auto">
          <a:xfrm>
            <a:off x="251520" y="4653136"/>
            <a:ext cx="2772792" cy="2079594"/>
          </a:xfrm>
          <a:prstGeom prst="rect">
            <a:avLst/>
          </a:prstGeom>
          <a:noFill/>
        </p:spPr>
      </p:pic>
      <p:pic>
        <p:nvPicPr>
          <p:cNvPr id="4103" name="Picture 7" descr="D:\Users\User\Desktop\Презентации\Абхазия\DSCF8248.JPG"/>
          <p:cNvPicPr>
            <a:picLocks noChangeAspect="1" noChangeArrowheads="1"/>
          </p:cNvPicPr>
          <p:nvPr/>
        </p:nvPicPr>
        <p:blipFill>
          <a:blip r:embed="rId7" cstate="print"/>
          <a:srcRect/>
          <a:stretch>
            <a:fillRect/>
          </a:stretch>
        </p:blipFill>
        <p:spPr bwMode="auto">
          <a:xfrm>
            <a:off x="2339752" y="4509120"/>
            <a:ext cx="2880320" cy="2160240"/>
          </a:xfrm>
          <a:prstGeom prst="rect">
            <a:avLst/>
          </a:prstGeom>
          <a:noFill/>
        </p:spPr>
      </p:pic>
      <p:pic>
        <p:nvPicPr>
          <p:cNvPr id="4104" name="Picture 8" descr="D:\Users\User\Desktop\Презентации\Абхазия\DSCF8276.JPG"/>
          <p:cNvPicPr>
            <a:picLocks noChangeAspect="1" noChangeArrowheads="1"/>
          </p:cNvPicPr>
          <p:nvPr/>
        </p:nvPicPr>
        <p:blipFill>
          <a:blip r:embed="rId8" cstate="print"/>
          <a:srcRect/>
          <a:stretch>
            <a:fillRect/>
          </a:stretch>
        </p:blipFill>
        <p:spPr bwMode="auto">
          <a:xfrm>
            <a:off x="6444208" y="4725144"/>
            <a:ext cx="2460758" cy="18455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одзаголовок 6"/>
          <p:cNvSpPr txBox="1">
            <a:spLocks/>
          </p:cNvSpPr>
          <p:nvPr/>
        </p:nvSpPr>
        <p:spPr>
          <a:xfrm>
            <a:off x="179512" y="116632"/>
            <a:ext cx="8784976" cy="1656184"/>
          </a:xfrm>
          <a:prstGeom prst="rect">
            <a:avLst/>
          </a:prstGeom>
        </p:spPr>
        <p:txBody>
          <a:bodyPr vert="horz" lIns="91440" tIns="45720" rIns="91440" bIns="45720" rtlCol="0">
            <a:normAutofit fontScale="92500" lnSpcReduction="10000"/>
          </a:bodyPr>
          <a:lstStyle/>
          <a:p>
            <a:pPr>
              <a:defRPr/>
            </a:pPr>
            <a:r>
              <a:rPr lang="ru-RU" sz="1500" dirty="0" smtClean="0">
                <a:latin typeface="Times New Roman" pitchFamily="18" charset="0"/>
                <a:cs typeface="Times New Roman" pitchFamily="18" charset="0"/>
              </a:rPr>
              <a:t>И отдельно хотелось бы рассказать о национальных танцах жителей Абхазии. Посетив концерт народного ансамбля песни и танца Абхазии АБЖЬЫУАА, </a:t>
            </a:r>
            <a:r>
              <a:rPr lang="ru-RU" sz="1500" dirty="0" smtClean="0">
                <a:latin typeface="Times New Roman" pitchFamily="18" charset="0"/>
                <a:cs typeface="Times New Roman" pitchFamily="18" charset="0"/>
              </a:rPr>
              <a:t>сразу понятно насколько ярок </a:t>
            </a:r>
            <a:r>
              <a:rPr lang="ru-RU" sz="1500" dirty="0" smtClean="0">
                <a:latin typeface="Times New Roman" pitchFamily="18" charset="0"/>
                <a:cs typeface="Times New Roman" pitchFamily="18" charset="0"/>
              </a:rPr>
              <a:t>и зажигателен этот танец, очень сложно </a:t>
            </a:r>
            <a:r>
              <a:rPr lang="ru-RU" sz="1500" dirty="0" smtClean="0">
                <a:latin typeface="Times New Roman" pitchFamily="18" charset="0"/>
                <a:cs typeface="Times New Roman" pitchFamily="18" charset="0"/>
              </a:rPr>
              <a:t>усидеть </a:t>
            </a:r>
            <a:r>
              <a:rPr lang="ru-RU" sz="1500" dirty="0" smtClean="0">
                <a:latin typeface="Times New Roman" pitchFamily="18" charset="0"/>
                <a:cs typeface="Times New Roman" pitchFamily="18" charset="0"/>
              </a:rPr>
              <a:t>на месте, </a:t>
            </a:r>
            <a:r>
              <a:rPr lang="ru-RU" sz="1500" dirty="0" smtClean="0">
                <a:latin typeface="Times New Roman" pitchFamily="18" charset="0"/>
                <a:cs typeface="Times New Roman" pitchFamily="18" charset="0"/>
              </a:rPr>
              <a:t>хочется </a:t>
            </a:r>
            <a:r>
              <a:rPr lang="ru-RU" sz="1500" dirty="0" smtClean="0">
                <a:latin typeface="Times New Roman" pitchFamily="18" charset="0"/>
                <a:cs typeface="Times New Roman" pitchFamily="18" charset="0"/>
              </a:rPr>
              <a:t>танцевать вместе с артистами. В каждом танце и в каждой песне народ воспевает героев Абхазии. В каждой песне они говорят о том, что ни какой враг их не сломит, этот маленький но очень гостеприимный и гордый народ!  </a:t>
            </a:r>
          </a:p>
          <a:p>
            <a:pPr>
              <a:defRPr/>
            </a:pPr>
            <a:endParaRPr lang="ru-RU" sz="1400" dirty="0" smtClean="0">
              <a:latin typeface="Times New Roman" pitchFamily="18" charset="0"/>
              <a:cs typeface="Times New Roman" pitchFamily="18" charset="0"/>
            </a:endParaRPr>
          </a:p>
          <a:p>
            <a:pPr lvl="0" algn="just">
              <a:defRPr/>
            </a:pPr>
            <a:endParaRPr lang="ru-RU" sz="1400" dirty="0" smtClean="0">
              <a:latin typeface="Times New Roman" pitchFamily="18" charset="0"/>
              <a:cs typeface="Times New Roman" pitchFamily="18" charset="0"/>
            </a:endParaRPr>
          </a:p>
          <a:p>
            <a:pPr>
              <a:defRPr/>
            </a:pPr>
            <a:r>
              <a:rPr lang="ru-RU" sz="1400" dirty="0" smtClean="0"/>
              <a:t> </a:t>
            </a: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137" name="Picture 17" descr="D:\Users\User\Desktop\Презентации\Абхазия\DSCF7922.JPG"/>
          <p:cNvPicPr>
            <a:picLocks noChangeAspect="1" noChangeArrowheads="1"/>
          </p:cNvPicPr>
          <p:nvPr/>
        </p:nvPicPr>
        <p:blipFill>
          <a:blip r:embed="rId2" cstate="print"/>
          <a:srcRect/>
          <a:stretch>
            <a:fillRect/>
          </a:stretch>
        </p:blipFill>
        <p:spPr bwMode="auto">
          <a:xfrm>
            <a:off x="179512" y="2564904"/>
            <a:ext cx="3577365" cy="2683024"/>
          </a:xfrm>
          <a:prstGeom prst="rect">
            <a:avLst/>
          </a:prstGeom>
          <a:noFill/>
        </p:spPr>
      </p:pic>
      <p:pic>
        <p:nvPicPr>
          <p:cNvPr id="5140" name="Picture 20" descr="D:\Users\User\Desktop\Презентации\Абхазия\DSCF7960.JPG"/>
          <p:cNvPicPr>
            <a:picLocks noChangeAspect="1" noChangeArrowheads="1"/>
          </p:cNvPicPr>
          <p:nvPr/>
        </p:nvPicPr>
        <p:blipFill>
          <a:blip r:embed="rId3" cstate="print"/>
          <a:srcRect/>
          <a:stretch>
            <a:fillRect/>
          </a:stretch>
        </p:blipFill>
        <p:spPr bwMode="auto">
          <a:xfrm>
            <a:off x="251520" y="4653136"/>
            <a:ext cx="2771800" cy="2078850"/>
          </a:xfrm>
          <a:prstGeom prst="rect">
            <a:avLst/>
          </a:prstGeom>
          <a:noFill/>
        </p:spPr>
      </p:pic>
      <p:pic>
        <p:nvPicPr>
          <p:cNvPr id="5141" name="Picture 21" descr="D:\Users\User\Desktop\Презентации\Абхазия\DSCF7980.JPG"/>
          <p:cNvPicPr>
            <a:picLocks noChangeAspect="1" noChangeArrowheads="1"/>
          </p:cNvPicPr>
          <p:nvPr/>
        </p:nvPicPr>
        <p:blipFill>
          <a:blip r:embed="rId4" cstate="print"/>
          <a:srcRect/>
          <a:stretch>
            <a:fillRect/>
          </a:stretch>
        </p:blipFill>
        <p:spPr bwMode="auto">
          <a:xfrm>
            <a:off x="179512" y="1340768"/>
            <a:ext cx="2593256" cy="1944942"/>
          </a:xfrm>
          <a:prstGeom prst="rect">
            <a:avLst/>
          </a:prstGeom>
          <a:noFill/>
        </p:spPr>
      </p:pic>
      <p:pic>
        <p:nvPicPr>
          <p:cNvPr id="5143" name="Picture 23" descr="D:\Users\User\Desktop\Презентации\Абхазия\DSCF7987.JPG"/>
          <p:cNvPicPr>
            <a:picLocks noChangeAspect="1" noChangeArrowheads="1"/>
          </p:cNvPicPr>
          <p:nvPr/>
        </p:nvPicPr>
        <p:blipFill>
          <a:blip r:embed="rId5" cstate="print"/>
          <a:srcRect/>
          <a:stretch>
            <a:fillRect/>
          </a:stretch>
        </p:blipFill>
        <p:spPr bwMode="auto">
          <a:xfrm>
            <a:off x="5724128" y="1340768"/>
            <a:ext cx="3193323" cy="2394992"/>
          </a:xfrm>
          <a:prstGeom prst="rect">
            <a:avLst/>
          </a:prstGeom>
          <a:noFill/>
        </p:spPr>
      </p:pic>
      <p:pic>
        <p:nvPicPr>
          <p:cNvPr id="5133" name="Picture 13" descr="D:\Users\User\Desktop\Презентации\Абхазия\DSCF8003.JPG"/>
          <p:cNvPicPr>
            <a:picLocks noChangeAspect="1" noChangeArrowheads="1"/>
          </p:cNvPicPr>
          <p:nvPr/>
        </p:nvPicPr>
        <p:blipFill>
          <a:blip r:embed="rId6" cstate="print"/>
          <a:srcRect/>
          <a:stretch>
            <a:fillRect/>
          </a:stretch>
        </p:blipFill>
        <p:spPr bwMode="auto">
          <a:xfrm>
            <a:off x="2555776" y="3645024"/>
            <a:ext cx="3889400" cy="2917050"/>
          </a:xfrm>
          <a:prstGeom prst="rect">
            <a:avLst/>
          </a:prstGeom>
          <a:noFill/>
        </p:spPr>
      </p:pic>
      <p:pic>
        <p:nvPicPr>
          <p:cNvPr id="5136" name="Picture 16" descr="D:\Users\User\Desktop\Презентации\Абхазия\DSCF7912.JPG"/>
          <p:cNvPicPr>
            <a:picLocks noChangeAspect="1" noChangeArrowheads="1"/>
          </p:cNvPicPr>
          <p:nvPr/>
        </p:nvPicPr>
        <p:blipFill>
          <a:blip r:embed="rId7" cstate="print"/>
          <a:srcRect/>
          <a:stretch>
            <a:fillRect/>
          </a:stretch>
        </p:blipFill>
        <p:spPr bwMode="auto">
          <a:xfrm>
            <a:off x="6084168" y="2708920"/>
            <a:ext cx="2699792" cy="2024844"/>
          </a:xfrm>
          <a:prstGeom prst="rect">
            <a:avLst/>
          </a:prstGeom>
          <a:noFill/>
        </p:spPr>
      </p:pic>
      <p:pic>
        <p:nvPicPr>
          <p:cNvPr id="5134" name="Picture 14" descr="D:\Users\User\Desktop\Презентации\Абхазия\DSCF7903.JPG"/>
          <p:cNvPicPr>
            <a:picLocks noChangeAspect="1" noChangeArrowheads="1"/>
          </p:cNvPicPr>
          <p:nvPr/>
        </p:nvPicPr>
        <p:blipFill>
          <a:blip r:embed="rId8" cstate="print"/>
          <a:srcRect/>
          <a:stretch>
            <a:fillRect/>
          </a:stretch>
        </p:blipFill>
        <p:spPr bwMode="auto">
          <a:xfrm>
            <a:off x="2699792" y="1556792"/>
            <a:ext cx="3097312" cy="2322984"/>
          </a:xfrm>
          <a:prstGeom prst="rect">
            <a:avLst/>
          </a:prstGeom>
          <a:noFill/>
        </p:spPr>
      </p:pic>
      <p:pic>
        <p:nvPicPr>
          <p:cNvPr id="5135" name="Picture 15" descr="D:\Users\User\Desktop\Презентации\Абхазия\DSCF7904.JPG"/>
          <p:cNvPicPr>
            <a:picLocks noChangeAspect="1" noChangeArrowheads="1"/>
          </p:cNvPicPr>
          <p:nvPr/>
        </p:nvPicPr>
        <p:blipFill>
          <a:blip r:embed="rId9" cstate="print"/>
          <a:srcRect/>
          <a:stretch>
            <a:fillRect/>
          </a:stretch>
        </p:blipFill>
        <p:spPr bwMode="auto">
          <a:xfrm>
            <a:off x="5940152" y="4365104"/>
            <a:ext cx="3001301" cy="22509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52" name="Picture 8" descr="D:\Users\User\Desktop\Презентации\Абхазия\DSCF7881.JPG"/>
          <p:cNvPicPr>
            <a:picLocks noChangeAspect="1" noChangeArrowheads="1"/>
          </p:cNvPicPr>
          <p:nvPr/>
        </p:nvPicPr>
        <p:blipFill>
          <a:blip r:embed="rId2" cstate="print"/>
          <a:srcRect/>
          <a:stretch>
            <a:fillRect/>
          </a:stretch>
        </p:blipFill>
        <p:spPr bwMode="auto">
          <a:xfrm>
            <a:off x="5580112" y="188640"/>
            <a:ext cx="3312368" cy="2484276"/>
          </a:xfrm>
          <a:prstGeom prst="rect">
            <a:avLst/>
          </a:prstGeom>
          <a:noFill/>
        </p:spPr>
      </p:pic>
      <p:sp>
        <p:nvSpPr>
          <p:cNvPr id="2" name="Подзаголовок 6"/>
          <p:cNvSpPr txBox="1">
            <a:spLocks/>
          </p:cNvSpPr>
          <p:nvPr/>
        </p:nvSpPr>
        <p:spPr>
          <a:xfrm>
            <a:off x="179512" y="5877272"/>
            <a:ext cx="8784976" cy="720080"/>
          </a:xfrm>
          <a:prstGeom prst="rect">
            <a:avLst/>
          </a:prstGeom>
        </p:spPr>
        <p:txBody>
          <a:bodyPr vert="horz" lIns="91440" tIns="45720" rIns="91440" bIns="45720" rtlCol="0">
            <a:noAutofit/>
          </a:bodyPr>
          <a:lstStyle/>
          <a:p>
            <a:pPr lvl="0" algn="ctr">
              <a:defRPr/>
            </a:pPr>
            <a:endParaRPr lang="ru-RU" sz="2800" dirty="0" smtClean="0">
              <a:latin typeface="Times New Roman" pitchFamily="18" charset="0"/>
              <a:cs typeface="Times New Roman" pitchFamily="18" charset="0"/>
            </a:endParaRPr>
          </a:p>
          <a:p>
            <a:pPr algn="ctr">
              <a:defRPr/>
            </a:pPr>
            <a:r>
              <a:rPr lang="ru-RU" sz="2800" dirty="0" smtClean="0"/>
              <a:t> </a:t>
            </a: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147" name="Picture 3" descr="D:\Users\User\Desktop\Презентации\Абхазия\DSCF7685.JPG"/>
          <p:cNvPicPr>
            <a:picLocks noChangeAspect="1" noChangeArrowheads="1"/>
          </p:cNvPicPr>
          <p:nvPr/>
        </p:nvPicPr>
        <p:blipFill>
          <a:blip r:embed="rId3" cstate="print"/>
          <a:srcRect/>
          <a:stretch>
            <a:fillRect/>
          </a:stretch>
        </p:blipFill>
        <p:spPr bwMode="auto">
          <a:xfrm>
            <a:off x="3275856" y="1988840"/>
            <a:ext cx="2844799" cy="2133599"/>
          </a:xfrm>
          <a:prstGeom prst="rect">
            <a:avLst/>
          </a:prstGeom>
          <a:noFill/>
        </p:spPr>
      </p:pic>
      <p:pic>
        <p:nvPicPr>
          <p:cNvPr id="6148" name="Picture 4" descr="D:\Users\User\Desktop\Презентации\Абхазия\DSCF7826.JPG"/>
          <p:cNvPicPr>
            <a:picLocks noChangeAspect="1" noChangeArrowheads="1"/>
          </p:cNvPicPr>
          <p:nvPr/>
        </p:nvPicPr>
        <p:blipFill>
          <a:blip r:embed="rId4" cstate="print"/>
          <a:srcRect/>
          <a:stretch>
            <a:fillRect/>
          </a:stretch>
        </p:blipFill>
        <p:spPr bwMode="auto">
          <a:xfrm>
            <a:off x="2555776" y="3645024"/>
            <a:ext cx="2988816" cy="2241612"/>
          </a:xfrm>
          <a:prstGeom prst="rect">
            <a:avLst/>
          </a:prstGeom>
          <a:noFill/>
        </p:spPr>
      </p:pic>
      <p:pic>
        <p:nvPicPr>
          <p:cNvPr id="6149" name="Picture 5" descr="D:\Users\User\Desktop\Презентации\Абхазия\DSCF7836.JPG"/>
          <p:cNvPicPr>
            <a:picLocks noChangeAspect="1" noChangeArrowheads="1"/>
          </p:cNvPicPr>
          <p:nvPr/>
        </p:nvPicPr>
        <p:blipFill>
          <a:blip r:embed="rId5" cstate="print"/>
          <a:srcRect/>
          <a:stretch>
            <a:fillRect/>
          </a:stretch>
        </p:blipFill>
        <p:spPr bwMode="auto">
          <a:xfrm>
            <a:off x="3059832" y="188640"/>
            <a:ext cx="2724787" cy="2043590"/>
          </a:xfrm>
          <a:prstGeom prst="rect">
            <a:avLst/>
          </a:prstGeom>
          <a:noFill/>
        </p:spPr>
      </p:pic>
      <p:pic>
        <p:nvPicPr>
          <p:cNvPr id="6150" name="Picture 6" descr="D:\Users\User\Desktop\Презентации\Абхазия\DSCF7875.JPG"/>
          <p:cNvPicPr>
            <a:picLocks noChangeAspect="1" noChangeArrowheads="1"/>
          </p:cNvPicPr>
          <p:nvPr/>
        </p:nvPicPr>
        <p:blipFill>
          <a:blip r:embed="rId6" cstate="print"/>
          <a:srcRect/>
          <a:stretch>
            <a:fillRect/>
          </a:stretch>
        </p:blipFill>
        <p:spPr bwMode="auto">
          <a:xfrm>
            <a:off x="467544" y="3356992"/>
            <a:ext cx="1926214" cy="2568285"/>
          </a:xfrm>
          <a:prstGeom prst="rect">
            <a:avLst/>
          </a:prstGeom>
          <a:noFill/>
        </p:spPr>
      </p:pic>
      <p:pic>
        <p:nvPicPr>
          <p:cNvPr id="6151" name="Picture 7" descr="D:\Users\User\Desktop\Презентации\Абхазия\DSCF7880.JPG"/>
          <p:cNvPicPr>
            <a:picLocks noChangeAspect="1" noChangeArrowheads="1"/>
          </p:cNvPicPr>
          <p:nvPr/>
        </p:nvPicPr>
        <p:blipFill>
          <a:blip r:embed="rId7" cstate="print"/>
          <a:srcRect/>
          <a:stretch>
            <a:fillRect/>
          </a:stretch>
        </p:blipFill>
        <p:spPr bwMode="auto">
          <a:xfrm>
            <a:off x="6012160" y="2276872"/>
            <a:ext cx="2844800" cy="2133600"/>
          </a:xfrm>
          <a:prstGeom prst="rect">
            <a:avLst/>
          </a:prstGeom>
          <a:noFill/>
        </p:spPr>
      </p:pic>
      <p:pic>
        <p:nvPicPr>
          <p:cNvPr id="6156" name="Picture 12" descr="D:\Users\User\Desktop\Презентации\Абхазия\DSCF2953.JPG"/>
          <p:cNvPicPr>
            <a:picLocks noChangeAspect="1" noChangeArrowheads="1"/>
          </p:cNvPicPr>
          <p:nvPr/>
        </p:nvPicPr>
        <p:blipFill>
          <a:blip r:embed="rId8" cstate="print"/>
          <a:srcRect/>
          <a:stretch>
            <a:fillRect/>
          </a:stretch>
        </p:blipFill>
        <p:spPr bwMode="auto">
          <a:xfrm>
            <a:off x="251520" y="188640"/>
            <a:ext cx="2952328" cy="2214246"/>
          </a:xfrm>
          <a:prstGeom prst="rect">
            <a:avLst/>
          </a:prstGeom>
          <a:noFill/>
        </p:spPr>
      </p:pic>
      <p:pic>
        <p:nvPicPr>
          <p:cNvPr id="6146" name="Picture 2" descr="D:\Users\User\Desktop\Презентации\Абхазия\DSCF5072.JPG"/>
          <p:cNvPicPr>
            <a:picLocks noChangeAspect="1" noChangeArrowheads="1"/>
          </p:cNvPicPr>
          <p:nvPr/>
        </p:nvPicPr>
        <p:blipFill>
          <a:blip r:embed="rId9" cstate="print"/>
          <a:srcRect/>
          <a:stretch>
            <a:fillRect/>
          </a:stretch>
        </p:blipFill>
        <p:spPr bwMode="auto">
          <a:xfrm>
            <a:off x="5796136" y="3717032"/>
            <a:ext cx="2952328" cy="2214247"/>
          </a:xfrm>
          <a:prstGeom prst="rect">
            <a:avLst/>
          </a:prstGeom>
          <a:noFill/>
        </p:spPr>
      </p:pic>
      <p:pic>
        <p:nvPicPr>
          <p:cNvPr id="6155" name="Picture 11" descr="D:\Users\User\Desktop\Презентации\Абхазия\DSCF8370.JPG"/>
          <p:cNvPicPr>
            <a:picLocks noChangeAspect="1" noChangeArrowheads="1"/>
          </p:cNvPicPr>
          <p:nvPr/>
        </p:nvPicPr>
        <p:blipFill>
          <a:blip r:embed="rId10" cstate="print"/>
          <a:srcRect/>
          <a:stretch>
            <a:fillRect/>
          </a:stretch>
        </p:blipFill>
        <p:spPr bwMode="auto">
          <a:xfrm>
            <a:off x="395536" y="1916832"/>
            <a:ext cx="2688299" cy="2016224"/>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2" descr="D:\Users\User\Desktop\FlagMap_of_Abkhazia.png"/>
          <p:cNvPicPr>
            <a:picLocks noChangeAspect="1" noChangeArrowheads="1"/>
          </p:cNvPicPr>
          <p:nvPr/>
        </p:nvPicPr>
        <p:blipFill>
          <a:blip r:embed="rId3" cstate="print"/>
          <a:srcRect/>
          <a:stretch>
            <a:fillRect/>
          </a:stretch>
        </p:blipFill>
        <p:spPr bwMode="auto">
          <a:xfrm>
            <a:off x="0" y="0"/>
            <a:ext cx="9144000" cy="6974632"/>
          </a:xfrm>
          <a:prstGeom prst="rect">
            <a:avLst/>
          </a:prstGeom>
          <a:noFill/>
        </p:spPr>
      </p:pic>
      <p:sp>
        <p:nvSpPr>
          <p:cNvPr id="3" name="Содержимое 2"/>
          <p:cNvSpPr txBox="1">
            <a:spLocks/>
          </p:cNvSpPr>
          <p:nvPr/>
        </p:nvSpPr>
        <p:spPr>
          <a:xfrm>
            <a:off x="179512" y="3933056"/>
            <a:ext cx="8640960" cy="2924944"/>
          </a:xfrm>
          <a:prstGeom prst="rect">
            <a:avLst/>
          </a:prstGeom>
        </p:spPr>
        <p:txBody>
          <a:bodyPr vert="horz" lIns="91440" tIns="45720" rIns="91440" bIns="45720" rtlCol="0">
            <a:noAutofit/>
          </a:bodyPr>
          <a:lstStyle/>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Флаг Абхазии</a:t>
            </a: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Три белых и четыре зеленых горизонтальных полосы олицетворяют терпимость, позволяющую христианству и исламу сосуществовать в Абхазии. Красный прямоугольник в левом верхнем углу с ладонью - флаг города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Себастополис</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(Сан-Себастьян), теперь столица Абхазии - город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Сухум</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Акуа</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Открытая белая рука в красном прямоугольнике олицетворяет абхазскую государственность, еще со времен  Абхазского царства является символом Абхазии.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Cемь</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одинаковых белых звезд над рукой в красном прямоугольнике соответствуют семи районам республики:</a:t>
            </a:r>
          </a:p>
          <a:p>
            <a:pPr marL="0" marR="0" lvl="0" indent="0" algn="just" defTabSz="914400" rtl="0" eaLnBrk="1" fontAlgn="auto" latinLnBrk="0" hangingPunct="1">
              <a:lnSpc>
                <a:spcPct val="12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Гагрский</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район: Гагра, Пицунда;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Гудаутский</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район: Гудаута, Новый Афон</a:t>
            </a: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Сухумский район: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Сухум</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Гулрыпшский</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район: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Гулрыпш</a:t>
            </a:r>
            <a:endParaRPr kumimoji="0" lang="ru-RU" sz="13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Очамчирский</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район: Очамчира;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Ткуарчалский</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район: </a:t>
            </a: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Ткуарчал</a:t>
            </a:r>
            <a:endParaRPr kumimoji="0" lang="ru-RU" sz="13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err="1" smtClean="0">
                <a:ln>
                  <a:noFill/>
                </a:ln>
                <a:effectLst/>
                <a:uLnTx/>
                <a:uFillTx/>
                <a:latin typeface="Times New Roman" pitchFamily="18" charset="0"/>
                <a:cs typeface="Times New Roman" pitchFamily="18" charset="0"/>
              </a:rPr>
              <a:t>Галский</a:t>
            </a:r>
            <a:r>
              <a:rPr kumimoji="0" lang="ru-RU" sz="1300" b="0" i="0" u="none" strike="noStrike" kern="1200" cap="none" spc="0" normalizeH="0" baseline="0" noProof="0" dirty="0" smtClean="0">
                <a:ln>
                  <a:noFill/>
                </a:ln>
                <a:effectLst/>
                <a:uLnTx/>
                <a:uFillTx/>
                <a:latin typeface="Times New Roman" pitchFamily="18" charset="0"/>
                <a:cs typeface="Times New Roman" pitchFamily="18" charset="0"/>
              </a:rPr>
              <a:t> район: Гали; Также число 7 для абхазов и для многих народов, является священным.</a:t>
            </a:r>
            <a:endParaRPr kumimoji="0" lang="ru-RU" sz="1300" b="0"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4" name="Picture 3"/>
          <p:cNvPicPr>
            <a:picLocks noChangeAspect="1" noChangeArrowheads="1"/>
          </p:cNvPicPr>
          <p:nvPr/>
        </p:nvPicPr>
        <p:blipFill>
          <a:blip r:embed="rId4" cstate="print"/>
          <a:srcRect/>
          <a:stretch>
            <a:fillRect/>
          </a:stretch>
        </p:blipFill>
        <p:spPr bwMode="auto">
          <a:xfrm>
            <a:off x="7020272" y="5517232"/>
            <a:ext cx="1730516" cy="1149556"/>
          </a:xfrm>
          <a:prstGeom prst="rect">
            <a:avLst/>
          </a:prstGeom>
          <a:noFill/>
          <a:ln w="9525">
            <a:noFill/>
            <a:miter lim="800000"/>
            <a:headEnd/>
            <a:tailEnd/>
          </a:ln>
        </p:spPr>
      </p:pic>
      <p:sp>
        <p:nvSpPr>
          <p:cNvPr id="5" name="Заголовок 1"/>
          <p:cNvSpPr txBox="1">
            <a:spLocks/>
          </p:cNvSpPr>
          <p:nvPr/>
        </p:nvSpPr>
        <p:spPr>
          <a:xfrm>
            <a:off x="457200" y="274638"/>
            <a:ext cx="8229600" cy="6340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О стране</a:t>
            </a:r>
            <a:br>
              <a:rPr kumimoji="0" lang="ru-RU"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vi-VN"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Абха́зия (Аҧсны [Апсны́]</a:t>
            </a:r>
            <a:r>
              <a:rPr kumimoji="0" lang="ru-RU"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br>
              <a:rPr kumimoji="0" lang="ru-RU"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073" name="Rectangle 1"/>
          <p:cNvSpPr>
            <a:spLocks noChangeArrowheads="1"/>
          </p:cNvSpPr>
          <p:nvPr/>
        </p:nvSpPr>
        <p:spPr bwMode="auto">
          <a:xfrm>
            <a:off x="179512" y="1036766"/>
            <a:ext cx="8712968"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Республика  Абхазия  находится на северо-западе Кавказа, гранича с Грузией на востоке и с Россией — на севере и северо-западе. Её площадь составляет 8,6 тыс. кв. км. Климат – влажный.</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 </a:t>
            </a:r>
            <a:r>
              <a:rPr lang="ru-RU" sz="1300" dirty="0" smtClean="0">
                <a:latin typeface="Times New Roman" pitchFamily="18" charset="0"/>
                <a:cs typeface="Times New Roman" pitchFamily="18" charset="0"/>
              </a:rPr>
              <a:t>Государственный язык Республики </a:t>
            </a:r>
            <a:r>
              <a:rPr lang="ru-RU" sz="1300" smtClean="0">
                <a:latin typeface="Times New Roman" pitchFamily="18" charset="0"/>
                <a:cs typeface="Times New Roman" pitchFamily="18" charset="0"/>
              </a:rPr>
              <a:t>Абхазия - </a:t>
            </a:r>
            <a:r>
              <a:rPr lang="ru-RU" sz="1300" dirty="0" smtClean="0">
                <a:latin typeface="Times New Roman" pitchFamily="18" charset="0"/>
                <a:cs typeface="Times New Roman" pitchFamily="18" charset="0"/>
              </a:rPr>
              <a:t>абхазский. Русский язык наряду с абхазским признаётся языком государственных и других учреждений. </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Численность населения составляет </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около 240 тысяч человек, из них 122 </a:t>
            </a:r>
            <a:r>
              <a:rPr lang="ru-RU" sz="1300" dirty="0" smtClean="0">
                <a:solidFill>
                  <a:srgbClr val="000000"/>
                </a:solidFill>
                <a:latin typeface="Times New Roman" pitchFamily="18" charset="0"/>
                <a:cs typeface="Times New Roman" pitchFamily="18" charset="0"/>
              </a:rPr>
              <a:t>тыс. чел. – абхазы, 43 тыс. чел. – грузины, 42 тыс. чел – армяне, 22 тыс. чел. – русские и пр. народы.</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 </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Люди, живущие здесь, называют свою родину «</a:t>
            </a:r>
            <a:r>
              <a:rPr kumimoji="0" lang="ru-RU" sz="1300" b="0" i="0" u="none" strike="noStrike" cap="none" normalizeH="0" baseline="0" dirty="0" err="1" smtClean="0">
                <a:ln>
                  <a:noFill/>
                </a:ln>
                <a:solidFill>
                  <a:srgbClr val="000000"/>
                </a:solidFill>
                <a:effectLst/>
                <a:latin typeface="Times New Roman" pitchFamily="18" charset="0"/>
                <a:cs typeface="Times New Roman" pitchFamily="18" charset="0"/>
              </a:rPr>
              <a:t>Апсны</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 «Страна Души». </a:t>
            </a:r>
          </a:p>
          <a:p>
            <a:pPr marL="0" marR="0" lvl="0" indent="0" algn="just" defTabSz="914400" rtl="0" eaLnBrk="1" fontAlgn="base" latinLnBrk="0" hangingPunct="1">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Природа щедро одарила эту землю – здесь и реликтовые сосны и самшитовые</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 рощи, мощные эвкалипты, фруктовые сады, которые раскинулись у подножия величественных гор, с одной стороны, и ласковое Черное море с другой стороны.</a:t>
            </a:r>
            <a:endParaRPr kumimoji="0" lang="ru-RU" sz="13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Бурные горные реки оглашают шумом глубокие ущелья</a:t>
            </a:r>
            <a:r>
              <a:rPr kumimoji="0" lang="ru-RU" sz="1300" b="0" i="0" u="none" strike="noStrike" cap="none" normalizeH="0" dirty="0" smtClean="0">
                <a:ln>
                  <a:noFill/>
                </a:ln>
                <a:solidFill>
                  <a:srgbClr val="000000"/>
                </a:solidFill>
                <a:effectLst/>
                <a:latin typeface="Times New Roman" pitchFamily="18" charset="0"/>
                <a:cs typeface="Times New Roman" pitchFamily="18" charset="0"/>
              </a:rPr>
              <a:t> и питают города Абхазии,</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от подножия гор до самой альпийской зоны круто поднимаются склоны, покрытые девственными лесами,  </a:t>
            </a:r>
            <a:r>
              <a:rPr lang="ru-RU" sz="1300" dirty="0" smtClean="0">
                <a:solidFill>
                  <a:srgbClr val="000000"/>
                </a:solidFill>
                <a:latin typeface="Times New Roman" pitchFamily="18" charset="0"/>
                <a:cs typeface="Times New Roman" pitchFamily="18" charset="0"/>
              </a:rPr>
              <a:t>зелеными альпийскими лугами с необыкновенными цветами, которые поражают туристов своими неповторимыми ароматами. </a:t>
            </a:r>
          </a:p>
          <a:p>
            <a:pPr marL="0" marR="0" lvl="0" indent="0" algn="l" defTabSz="914400" rtl="0" eaLnBrk="0" fontAlgn="base" latinLnBrk="0" hangingPunct="0">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Независимость  Абхазии  признана Российской Федерацией, Никарагуа, Венесуэлой, островными государствами Науру, Тувалу и </a:t>
            </a:r>
            <a:r>
              <a:rPr kumimoji="0" lang="ru-RU" sz="1300" b="0" i="0" u="none" strike="noStrike" cap="none" normalizeH="0" baseline="0" dirty="0" err="1" smtClean="0">
                <a:ln>
                  <a:noFill/>
                </a:ln>
                <a:solidFill>
                  <a:srgbClr val="000000"/>
                </a:solidFill>
                <a:effectLst/>
                <a:latin typeface="Times New Roman" pitchFamily="18" charset="0"/>
                <a:cs typeface="Times New Roman" pitchFamily="18" charset="0"/>
              </a:rPr>
              <a:t>Вануату</a:t>
            </a:r>
            <a:r>
              <a:rPr kumimoji="0" lang="ru-RU" sz="1300" b="0" i="0" u="none" strike="noStrike" cap="none" normalizeH="0" baseline="0" dirty="0" smtClean="0">
                <a:ln>
                  <a:noFill/>
                </a:ln>
                <a:solidFill>
                  <a:srgbClr val="000000"/>
                </a:solidFill>
                <a:effectLst/>
                <a:latin typeface="Times New Roman" pitchFamily="18" charset="0"/>
                <a:cs typeface="Times New Roman" pitchFamily="18" charset="0"/>
              </a:rPr>
              <a:t>, Южной Осетией.</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267744" y="188640"/>
            <a:ext cx="4572000" cy="369332"/>
          </a:xfrm>
          <a:prstGeom prst="rect">
            <a:avLst/>
          </a:prstGeom>
        </p:spPr>
        <p:txBody>
          <a:bodyPr>
            <a:spAutoFit/>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Путешествие</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Подзаголовок 6"/>
          <p:cNvSpPr txBox="1">
            <a:spLocks/>
          </p:cNvSpPr>
          <p:nvPr/>
        </p:nvSpPr>
        <p:spPr>
          <a:xfrm>
            <a:off x="251520" y="692696"/>
            <a:ext cx="5184576" cy="352839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400" b="0"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Город </a:t>
            </a:r>
            <a:r>
              <a:rPr kumimoji="0" lang="ru-RU" sz="1400" b="0"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Пицунда, который расположен в 25 км. от города Гагра, на песчаном мысу рядом</a:t>
            </a:r>
            <a:r>
              <a:rPr kumimoji="0" lang="ru-RU" sz="1400" b="0" i="0"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с устьем, пожалуй самой известной, горной реки в Абхазии – </a:t>
            </a:r>
            <a:r>
              <a:rPr kumimoji="0" lang="ru-RU" sz="1400" b="0" i="0" strike="noStrike" kern="1200" cap="none" spc="0" normalizeH="0" noProof="0" dirty="0" err="1" smtClean="0">
                <a:ln>
                  <a:noFill/>
                </a:ln>
                <a:solidFill>
                  <a:schemeClr val="tx1"/>
                </a:solidFill>
                <a:effectLst/>
                <a:uLnTx/>
                <a:uFillTx/>
                <a:latin typeface="Times New Roman" pitchFamily="18" charset="0"/>
                <a:ea typeface="+mn-ea"/>
                <a:cs typeface="Times New Roman" pitchFamily="18" charset="0"/>
              </a:rPr>
              <a:t>Бзыбь</a:t>
            </a:r>
            <a:r>
              <a:rPr kumimoji="0" lang="ru-RU" sz="1400" b="0" i="0"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Более всего Пицунда известна своим уникальным микроклиматом и сосновой рощей, центром </a:t>
            </a:r>
            <a:r>
              <a:rPr lang="ru-RU" sz="1400" dirty="0" smtClean="0">
                <a:latin typeface="Times New Roman" pitchFamily="18" charset="0"/>
                <a:cs typeface="Times New Roman" pitchFamily="18" charset="0"/>
              </a:rPr>
              <a:t>которой</a:t>
            </a:r>
            <a:r>
              <a:rPr kumimoji="0" lang="ru-RU" sz="1400" b="0" i="0"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является сеть высотных пансионатов Курорта «</a:t>
            </a:r>
            <a:r>
              <a:rPr kumimoji="0" lang="ru-RU" sz="1400" b="0" i="0" strike="noStrike" kern="1200" cap="none" spc="0" normalizeH="0" noProof="0" dirty="0" err="1" smtClean="0">
                <a:ln>
                  <a:noFill/>
                </a:ln>
                <a:solidFill>
                  <a:schemeClr val="tx1"/>
                </a:solidFill>
                <a:effectLst/>
                <a:uLnTx/>
                <a:uFillTx/>
                <a:latin typeface="Times New Roman" pitchFamily="18" charset="0"/>
                <a:ea typeface="+mn-ea"/>
                <a:cs typeface="Times New Roman" pitchFamily="18" charset="0"/>
              </a:rPr>
              <a:t>Пицунд</a:t>
            </a:r>
            <a:r>
              <a:rPr lang="ru-RU" sz="1400" dirty="0" smtClean="0">
                <a:latin typeface="Times New Roman" pitchFamily="18" charset="0"/>
                <a:cs typeface="Times New Roman" pitchFamily="18" charset="0"/>
              </a:rPr>
              <a:t>а</a:t>
            </a:r>
            <a:r>
              <a:rPr kumimoji="0" lang="ru-RU" sz="1400" b="0" i="0"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где собственно мы и остановились. Корпуса прямо расположены на территории  соснового заповедника, он раскинулся на территории 200 гектаров (около 30 тысяч вековых сосен) и тянется вдоль моря 7 км. Воздух здесь является лечебным, пицундская сосна выделяет в 6 раз больше фитонцидов (летучие бальзамические вещества, выделяются при нагревании солнцем растений), чем любая другая сосны, это происходит за счет хвои, длина которой в среднем составляет 18 см. и обезвреживает болезненные бактерии. Смешанный морской и горный воздух, фитонциды, благоприятно влияют на организм человека</a:t>
            </a:r>
            <a:endParaRPr lang="ru-RU" sz="16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tabLst/>
              <a:defRPr/>
            </a:pPr>
            <a:endParaRPr lang="ru-RU" sz="16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6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27" name="Picture 3" descr="D:\Users\User\Desktop\Презентации\Абхазия\DSCF7644.JPG"/>
          <p:cNvPicPr>
            <a:picLocks noChangeAspect="1" noChangeArrowheads="1"/>
          </p:cNvPicPr>
          <p:nvPr/>
        </p:nvPicPr>
        <p:blipFill>
          <a:blip r:embed="rId2" cstate="print"/>
          <a:srcRect/>
          <a:stretch>
            <a:fillRect/>
          </a:stretch>
        </p:blipFill>
        <p:spPr bwMode="auto">
          <a:xfrm rot="175961">
            <a:off x="6207213" y="398021"/>
            <a:ext cx="2607965" cy="2061827"/>
          </a:xfrm>
          <a:prstGeom prst="rect">
            <a:avLst/>
          </a:prstGeom>
          <a:noFill/>
        </p:spPr>
      </p:pic>
      <p:pic>
        <p:nvPicPr>
          <p:cNvPr id="1028" name="Picture 4" descr="D:\Users\User\Desktop\Презентации\Абхазия\DSCF7651.JPG"/>
          <p:cNvPicPr>
            <a:picLocks noChangeAspect="1" noChangeArrowheads="1"/>
          </p:cNvPicPr>
          <p:nvPr/>
        </p:nvPicPr>
        <p:blipFill>
          <a:blip r:embed="rId3" cstate="print"/>
          <a:srcRect/>
          <a:stretch>
            <a:fillRect/>
          </a:stretch>
        </p:blipFill>
        <p:spPr bwMode="auto">
          <a:xfrm rot="21315707">
            <a:off x="5667222" y="2035945"/>
            <a:ext cx="2976331" cy="2232248"/>
          </a:xfrm>
          <a:prstGeom prst="rect">
            <a:avLst/>
          </a:prstGeom>
          <a:noFill/>
        </p:spPr>
      </p:pic>
      <p:pic>
        <p:nvPicPr>
          <p:cNvPr id="1029" name="Picture 5" descr="D:\Users\User\Desktop\Презентации\Абхазия\DSCF7654.JPG"/>
          <p:cNvPicPr>
            <a:picLocks noChangeAspect="1" noChangeArrowheads="1"/>
          </p:cNvPicPr>
          <p:nvPr/>
        </p:nvPicPr>
        <p:blipFill>
          <a:blip r:embed="rId4" cstate="print"/>
          <a:srcRect/>
          <a:stretch>
            <a:fillRect/>
          </a:stretch>
        </p:blipFill>
        <p:spPr bwMode="auto">
          <a:xfrm>
            <a:off x="251520" y="4437112"/>
            <a:ext cx="2781672" cy="2086254"/>
          </a:xfrm>
          <a:prstGeom prst="rect">
            <a:avLst/>
          </a:prstGeom>
          <a:noFill/>
        </p:spPr>
      </p:pic>
      <p:pic>
        <p:nvPicPr>
          <p:cNvPr id="1030" name="Picture 6" descr="D:\Users\User\Desktop\Презентации\Абхазия\DSCF7664.JPG"/>
          <p:cNvPicPr>
            <a:picLocks noChangeAspect="1" noChangeArrowheads="1"/>
          </p:cNvPicPr>
          <p:nvPr/>
        </p:nvPicPr>
        <p:blipFill>
          <a:blip r:embed="rId5" cstate="print"/>
          <a:srcRect/>
          <a:stretch>
            <a:fillRect/>
          </a:stretch>
        </p:blipFill>
        <p:spPr bwMode="auto">
          <a:xfrm>
            <a:off x="3131840" y="4509120"/>
            <a:ext cx="2709664" cy="2032248"/>
          </a:xfrm>
          <a:prstGeom prst="rect">
            <a:avLst/>
          </a:prstGeom>
          <a:noFill/>
        </p:spPr>
      </p:pic>
      <p:pic>
        <p:nvPicPr>
          <p:cNvPr id="1031" name="Picture 7" descr="D:\Users\User\Desktop\Презентации\Абхазия\DSCF7667.JPG"/>
          <p:cNvPicPr>
            <a:picLocks noChangeAspect="1" noChangeArrowheads="1"/>
          </p:cNvPicPr>
          <p:nvPr/>
        </p:nvPicPr>
        <p:blipFill>
          <a:blip r:embed="rId6" cstate="print"/>
          <a:srcRect/>
          <a:stretch>
            <a:fillRect/>
          </a:stretch>
        </p:blipFill>
        <p:spPr bwMode="auto">
          <a:xfrm>
            <a:off x="6012160" y="4509120"/>
            <a:ext cx="2781672" cy="208625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одзаголовок 6"/>
          <p:cNvSpPr txBox="1">
            <a:spLocks/>
          </p:cNvSpPr>
          <p:nvPr/>
        </p:nvSpPr>
        <p:spPr>
          <a:xfrm>
            <a:off x="179512" y="116632"/>
            <a:ext cx="2232248" cy="2808312"/>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400" b="0"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На территории города и </a:t>
            </a:r>
            <a:r>
              <a:rPr lang="ru-RU" sz="1400" dirty="0" smtClean="0">
                <a:latin typeface="Times New Roman" pitchFamily="18" charset="0"/>
                <a:cs typeface="Times New Roman" pitchFamily="18" charset="0"/>
              </a:rPr>
              <a:t>Курорта </a:t>
            </a:r>
            <a:r>
              <a:rPr kumimoji="0" lang="ru-RU" sz="1400" b="0"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Пицунда, произрастает</a:t>
            </a:r>
            <a:r>
              <a:rPr kumimoji="0" lang="ru-RU" sz="1400" b="0" i="0"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огромное количество растений, кустов и деревьев.</a:t>
            </a:r>
            <a:r>
              <a:rPr kumimoji="0" lang="ru-RU" sz="1400" b="0"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Какие растения только е увидишь на маленьком</a:t>
            </a:r>
            <a:r>
              <a:rPr kumimoji="0" lang="ru-RU" sz="1400" b="0" i="0"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клочке земли. Здесь и пальмы и кактусы и магнолии, бамбук и даже герань. Так же особое место занимают скульптуры, которые не увидишь больше ни где.</a:t>
            </a: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0" name="Picture 2" descr="D:\Users\User\Desktop\Презентации\Абхазия\DSCF3488.JPG"/>
          <p:cNvPicPr>
            <a:picLocks noChangeAspect="1" noChangeArrowheads="1"/>
          </p:cNvPicPr>
          <p:nvPr/>
        </p:nvPicPr>
        <p:blipFill>
          <a:blip r:embed="rId2" cstate="print"/>
          <a:srcRect/>
          <a:stretch>
            <a:fillRect/>
          </a:stretch>
        </p:blipFill>
        <p:spPr bwMode="auto">
          <a:xfrm rot="465119">
            <a:off x="7110326" y="1249204"/>
            <a:ext cx="1944216" cy="1458162"/>
          </a:xfrm>
          <a:prstGeom prst="rect">
            <a:avLst/>
          </a:prstGeom>
          <a:noFill/>
        </p:spPr>
      </p:pic>
      <p:pic>
        <p:nvPicPr>
          <p:cNvPr id="2052" name="Picture 4" descr="D:\Users\User\Desktop\Презентации\Абхазия\DSCF7661.JPG"/>
          <p:cNvPicPr>
            <a:picLocks noChangeAspect="1" noChangeArrowheads="1"/>
          </p:cNvPicPr>
          <p:nvPr/>
        </p:nvPicPr>
        <p:blipFill>
          <a:blip r:embed="rId3" cstate="print"/>
          <a:srcRect/>
          <a:stretch>
            <a:fillRect/>
          </a:stretch>
        </p:blipFill>
        <p:spPr bwMode="auto">
          <a:xfrm rot="390394">
            <a:off x="4208864" y="877784"/>
            <a:ext cx="2413779" cy="1810334"/>
          </a:xfrm>
          <a:prstGeom prst="rect">
            <a:avLst/>
          </a:prstGeom>
          <a:noFill/>
        </p:spPr>
      </p:pic>
      <p:pic>
        <p:nvPicPr>
          <p:cNvPr id="2054" name="Picture 6" descr="D:\Users\User\Desktop\Презентации\Абхазия\DSCF7672.JPG"/>
          <p:cNvPicPr>
            <a:picLocks noChangeAspect="1" noChangeArrowheads="1"/>
          </p:cNvPicPr>
          <p:nvPr/>
        </p:nvPicPr>
        <p:blipFill>
          <a:blip r:embed="rId4" cstate="print"/>
          <a:srcRect/>
          <a:stretch>
            <a:fillRect/>
          </a:stretch>
        </p:blipFill>
        <p:spPr bwMode="auto">
          <a:xfrm rot="21258532">
            <a:off x="5874664" y="107957"/>
            <a:ext cx="2261585" cy="1696189"/>
          </a:xfrm>
          <a:prstGeom prst="rect">
            <a:avLst/>
          </a:prstGeom>
          <a:noFill/>
        </p:spPr>
      </p:pic>
      <p:pic>
        <p:nvPicPr>
          <p:cNvPr id="2055" name="Picture 7" descr="D:\Users\User\Desktop\Презентации\Абхазия\DSCF3513.JPG"/>
          <p:cNvPicPr>
            <a:picLocks noChangeAspect="1" noChangeArrowheads="1"/>
          </p:cNvPicPr>
          <p:nvPr/>
        </p:nvPicPr>
        <p:blipFill>
          <a:blip r:embed="rId5" cstate="print"/>
          <a:srcRect/>
          <a:stretch>
            <a:fillRect/>
          </a:stretch>
        </p:blipFill>
        <p:spPr bwMode="auto">
          <a:xfrm>
            <a:off x="251520" y="2996952"/>
            <a:ext cx="3528392" cy="2646294"/>
          </a:xfrm>
          <a:prstGeom prst="rect">
            <a:avLst/>
          </a:prstGeom>
          <a:noFill/>
        </p:spPr>
      </p:pic>
      <p:pic>
        <p:nvPicPr>
          <p:cNvPr id="2056" name="Picture 8" descr="D:\Users\User\Desktop\Презентации\Абхазия\DSCF7656.JPG"/>
          <p:cNvPicPr>
            <a:picLocks noChangeAspect="1" noChangeArrowheads="1"/>
          </p:cNvPicPr>
          <p:nvPr/>
        </p:nvPicPr>
        <p:blipFill>
          <a:blip r:embed="rId6" cstate="print"/>
          <a:srcRect/>
          <a:stretch>
            <a:fillRect/>
          </a:stretch>
        </p:blipFill>
        <p:spPr bwMode="auto">
          <a:xfrm>
            <a:off x="4788024" y="2996952"/>
            <a:ext cx="3528392" cy="2646294"/>
          </a:xfrm>
          <a:prstGeom prst="rect">
            <a:avLst/>
          </a:prstGeom>
          <a:noFill/>
        </p:spPr>
      </p:pic>
      <p:pic>
        <p:nvPicPr>
          <p:cNvPr id="2051" name="Picture 3" descr="D:\Users\User\Desktop\Презентации\Абхазия\DSCF3492.JPG"/>
          <p:cNvPicPr>
            <a:picLocks noChangeAspect="1" noChangeArrowheads="1"/>
          </p:cNvPicPr>
          <p:nvPr/>
        </p:nvPicPr>
        <p:blipFill>
          <a:blip r:embed="rId7" cstate="print"/>
          <a:srcRect/>
          <a:stretch>
            <a:fillRect/>
          </a:stretch>
        </p:blipFill>
        <p:spPr bwMode="auto">
          <a:xfrm rot="21234046">
            <a:off x="2246186" y="311121"/>
            <a:ext cx="2401450" cy="1801088"/>
          </a:xfrm>
          <a:prstGeom prst="rect">
            <a:avLst/>
          </a:prstGeom>
          <a:noFill/>
        </p:spPr>
      </p:pic>
      <p:sp>
        <p:nvSpPr>
          <p:cNvPr id="10" name="Подзаголовок 6"/>
          <p:cNvSpPr txBox="1">
            <a:spLocks/>
          </p:cNvSpPr>
          <p:nvPr/>
        </p:nvSpPr>
        <p:spPr>
          <a:xfrm>
            <a:off x="179512" y="5661248"/>
            <a:ext cx="3888432" cy="1080120"/>
          </a:xfrm>
          <a:prstGeom prst="rect">
            <a:avLst/>
          </a:prstGeom>
        </p:spPr>
        <p:txBody>
          <a:bodyPr vert="horz" lIns="91440" tIns="45720" rIns="91440" bIns="45720" rtlCol="0">
            <a:normAutofit/>
          </a:bodyPr>
          <a:lstStyle/>
          <a:p>
            <a:pPr lvl="0">
              <a:defRPr/>
            </a:pPr>
            <a:r>
              <a:rPr lang="ru-RU" sz="1400" dirty="0" smtClean="0">
                <a:latin typeface="Times New Roman" pitchFamily="18" charset="0"/>
                <a:cs typeface="Times New Roman" pitchFamily="18" charset="0"/>
              </a:rPr>
              <a:t>Скульптура «Ныряльщик»  является частью скульптурно-архитектурного комплекса, возведенного по проекту грузинского художника Ираклия </a:t>
            </a:r>
            <a:r>
              <a:rPr lang="ru-RU" sz="1400" dirty="0" err="1" smtClean="0">
                <a:latin typeface="Times New Roman" pitchFamily="18" charset="0"/>
                <a:cs typeface="Times New Roman" pitchFamily="18" charset="0"/>
              </a:rPr>
              <a:t>Очиаури</a:t>
            </a:r>
            <a:r>
              <a:rPr lang="ru-RU" sz="1400" dirty="0" smtClean="0">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Подзаголовок 6"/>
          <p:cNvSpPr txBox="1">
            <a:spLocks/>
          </p:cNvSpPr>
          <p:nvPr/>
        </p:nvSpPr>
        <p:spPr>
          <a:xfrm>
            <a:off x="4788024" y="5661248"/>
            <a:ext cx="3888432" cy="1008112"/>
          </a:xfrm>
          <a:prstGeom prst="rect">
            <a:avLst/>
          </a:prstGeom>
        </p:spPr>
        <p:txBody>
          <a:bodyPr vert="horz" lIns="91440" tIns="45720" rIns="91440" bIns="45720" rtlCol="0">
            <a:normAutofit/>
          </a:bodyPr>
          <a:lstStyle/>
          <a:p>
            <a:pPr lvl="0">
              <a:defRPr/>
            </a:pPr>
            <a:r>
              <a:rPr lang="ru-RU" sz="1400" dirty="0" smtClean="0">
                <a:latin typeface="Times New Roman" pitchFamily="18" charset="0"/>
                <a:cs typeface="Times New Roman" pitchFamily="18" charset="0"/>
              </a:rPr>
              <a:t>Скульптуры «Медея - дочь царя Колхиды», скульптор является народный художник Грузии, почётный гражданин Тбилиси </a:t>
            </a:r>
            <a:r>
              <a:rPr lang="ru-RU" sz="1400" dirty="0" err="1" smtClean="0">
                <a:latin typeface="Times New Roman" pitchFamily="18" charset="0"/>
                <a:cs typeface="Times New Roman" pitchFamily="18" charset="0"/>
              </a:rPr>
              <a:t>Мераб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Бердзенишвил</a:t>
            </a:r>
            <a:r>
              <a:rPr lang="ru-RU" sz="1400" dirty="0" smtClean="0">
                <a:latin typeface="Times New Roman" pitchFamily="18" charset="0"/>
                <a:cs typeface="Times New Roman" pitchFamily="18" charset="0"/>
              </a:rPr>
              <a:t>. </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9" name="Picture 5" descr="D:\Users\User\Desktop\Презентации\Абхазия\DSCF3396.JPG"/>
          <p:cNvPicPr>
            <a:picLocks noChangeAspect="1" noChangeArrowheads="1"/>
          </p:cNvPicPr>
          <p:nvPr/>
        </p:nvPicPr>
        <p:blipFill>
          <a:blip r:embed="rId2" cstate="print"/>
          <a:srcRect/>
          <a:stretch>
            <a:fillRect/>
          </a:stretch>
        </p:blipFill>
        <p:spPr bwMode="auto">
          <a:xfrm>
            <a:off x="179512" y="4725144"/>
            <a:ext cx="2496277" cy="1872208"/>
          </a:xfrm>
          <a:prstGeom prst="rect">
            <a:avLst/>
          </a:prstGeom>
          <a:noFill/>
        </p:spPr>
      </p:pic>
      <p:sp>
        <p:nvSpPr>
          <p:cNvPr id="2" name="Подзаголовок 6"/>
          <p:cNvSpPr txBox="1">
            <a:spLocks/>
          </p:cNvSpPr>
          <p:nvPr/>
        </p:nvSpPr>
        <p:spPr>
          <a:xfrm>
            <a:off x="179512" y="116632"/>
            <a:ext cx="8784976" cy="2376264"/>
          </a:xfrm>
          <a:prstGeom prst="rect">
            <a:avLst/>
          </a:prstGeom>
        </p:spPr>
        <p:txBody>
          <a:bodyPr vert="horz" lIns="91440" tIns="45720" rIns="91440" bIns="45720" rtlCol="0">
            <a:normAutofit/>
          </a:bodyPr>
          <a:lstStyle/>
          <a:p>
            <a:pPr>
              <a:defRPr/>
            </a:pPr>
            <a:r>
              <a:rPr lang="ru-RU" sz="1400" dirty="0" smtClean="0">
                <a:latin typeface="Times New Roman" pitchFamily="18" charset="0"/>
                <a:cs typeface="Times New Roman" pitchFamily="18" charset="0"/>
              </a:rPr>
              <a:t>Государственный </a:t>
            </a:r>
            <a:r>
              <a:rPr lang="ru-RU" sz="1400" dirty="0" smtClean="0">
                <a:latin typeface="Times New Roman" pitchFamily="18" charset="0"/>
                <a:cs typeface="Times New Roman" pitchFamily="18" charset="0"/>
              </a:rPr>
              <a:t>историко-архитектурный заповедник «Великий </a:t>
            </a:r>
            <a:r>
              <a:rPr lang="ru-RU" sz="1400" dirty="0" err="1" smtClean="0">
                <a:latin typeface="Times New Roman" pitchFamily="18" charset="0"/>
                <a:cs typeface="Times New Roman" pitchFamily="18" charset="0"/>
              </a:rPr>
              <a:t>Питиунт</a:t>
            </a:r>
            <a:r>
              <a:rPr lang="ru-RU" sz="1400" dirty="0" smtClean="0">
                <a:latin typeface="Times New Roman" pitchFamily="18" charset="0"/>
                <a:cs typeface="Times New Roman" pitchFamily="18" charset="0"/>
              </a:rPr>
              <a:t>».</a:t>
            </a:r>
            <a:r>
              <a:rPr lang="ru-RU" sz="1400" dirty="0" smtClean="0"/>
              <a:t> </a:t>
            </a:r>
            <a:r>
              <a:rPr lang="ru-RU" sz="1400" dirty="0" smtClean="0">
                <a:latin typeface="Times New Roman" pitchFamily="18" charset="0"/>
                <a:cs typeface="Times New Roman" pitchFamily="18" charset="0"/>
              </a:rPr>
              <a:t>Город </a:t>
            </a:r>
            <a:r>
              <a:rPr lang="ru-RU" sz="1400" dirty="0" err="1" smtClean="0">
                <a:latin typeface="Times New Roman" pitchFamily="18" charset="0"/>
                <a:cs typeface="Times New Roman" pitchFamily="18" charset="0"/>
              </a:rPr>
              <a:t>Питиунт</a:t>
            </a:r>
            <a:r>
              <a:rPr lang="ru-RU" sz="1400" dirty="0" smtClean="0">
                <a:latin typeface="Times New Roman" pitchFamily="18" charset="0"/>
                <a:cs typeface="Times New Roman" pitchFamily="18" charset="0"/>
              </a:rPr>
              <a:t> на месте нынешней Пицунды был основан греческими купцами, выходцами из </a:t>
            </a:r>
            <a:r>
              <a:rPr lang="ru-RU" sz="1400" dirty="0" err="1" smtClean="0">
                <a:latin typeface="Times New Roman" pitchFamily="18" charset="0"/>
                <a:cs typeface="Times New Roman" pitchFamily="18" charset="0"/>
              </a:rPr>
              <a:t>Милета</a:t>
            </a:r>
            <a:r>
              <a:rPr lang="ru-RU" sz="1400" dirty="0" smtClean="0">
                <a:latin typeface="Times New Roman" pitchFamily="18" charset="0"/>
                <a:cs typeface="Times New Roman" pitchFamily="18" charset="0"/>
              </a:rPr>
              <a:t>. Во II в.н.э. римляне построили здесь крепость - </a:t>
            </a:r>
            <a:r>
              <a:rPr lang="ru-RU" sz="1400" dirty="0" err="1" smtClean="0">
                <a:latin typeface="Times New Roman" pitchFamily="18" charset="0"/>
                <a:cs typeface="Times New Roman" pitchFamily="18" charset="0"/>
              </a:rPr>
              <a:t>кастеллу</a:t>
            </a:r>
            <a:r>
              <a:rPr lang="ru-RU" sz="1400" dirty="0" smtClean="0">
                <a:latin typeface="Times New Roman" pitchFamily="18" charset="0"/>
                <a:cs typeface="Times New Roman" pitchFamily="18" charset="0"/>
              </a:rPr>
              <a:t>, обладавшую совершенными оборонительными сооружениями своего времени: стенами из булыжника и кирпича, башнями и сложными воротными системами, водопроводом, торговыми складами.</a:t>
            </a:r>
          </a:p>
          <a:p>
            <a:pPr>
              <a:defRPr/>
            </a:pPr>
            <a:r>
              <a:rPr lang="ru-RU" sz="1400" dirty="0" smtClean="0">
                <a:latin typeface="Times New Roman" pitchFamily="18" charset="0"/>
                <a:cs typeface="Times New Roman" pitchFamily="18" charset="0"/>
              </a:rPr>
              <a:t>Так же на территории музея –заповедника, который был основан в 1991 году, в целях сохранения культурного наследия, находится крупнейший Пицундский собор. Самая значительная художественная ценность этого храма – фресковая живопись. В 1975 году в зале храма был установлен орган и по сей день здесь проходят концерты органной музыки, куда съезжаются лучшие органисты мира.</a:t>
            </a:r>
          </a:p>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26" name="Picture 2" descr="D:\Users\User\Desktop\Презентации\Абхазия\DSCF3393.JPG"/>
          <p:cNvPicPr>
            <a:picLocks noChangeAspect="1" noChangeArrowheads="1"/>
          </p:cNvPicPr>
          <p:nvPr/>
        </p:nvPicPr>
        <p:blipFill>
          <a:blip r:embed="rId3" cstate="print"/>
          <a:srcRect/>
          <a:stretch>
            <a:fillRect/>
          </a:stretch>
        </p:blipFill>
        <p:spPr bwMode="auto">
          <a:xfrm>
            <a:off x="3059832" y="2132856"/>
            <a:ext cx="2808312" cy="2106234"/>
          </a:xfrm>
          <a:prstGeom prst="rect">
            <a:avLst/>
          </a:prstGeom>
          <a:noFill/>
        </p:spPr>
      </p:pic>
      <p:pic>
        <p:nvPicPr>
          <p:cNvPr id="1027" name="Picture 3" descr="D:\Users\User\Desktop\Презентации\Абхазия\DSCF3392.JPG"/>
          <p:cNvPicPr>
            <a:picLocks noChangeAspect="1" noChangeArrowheads="1"/>
          </p:cNvPicPr>
          <p:nvPr/>
        </p:nvPicPr>
        <p:blipFill>
          <a:blip r:embed="rId4" cstate="print"/>
          <a:srcRect/>
          <a:stretch>
            <a:fillRect/>
          </a:stretch>
        </p:blipFill>
        <p:spPr bwMode="auto">
          <a:xfrm>
            <a:off x="6084168" y="2132856"/>
            <a:ext cx="2424270" cy="1818202"/>
          </a:xfrm>
          <a:prstGeom prst="rect">
            <a:avLst/>
          </a:prstGeom>
          <a:noFill/>
        </p:spPr>
      </p:pic>
      <p:pic>
        <p:nvPicPr>
          <p:cNvPr id="1028" name="Picture 4" descr="D:\Users\User\Desktop\Презентации\Абхазия\DSCF3394.JPG"/>
          <p:cNvPicPr>
            <a:picLocks noChangeAspect="1" noChangeArrowheads="1"/>
          </p:cNvPicPr>
          <p:nvPr/>
        </p:nvPicPr>
        <p:blipFill>
          <a:blip r:embed="rId5" cstate="print"/>
          <a:srcRect/>
          <a:stretch>
            <a:fillRect/>
          </a:stretch>
        </p:blipFill>
        <p:spPr bwMode="auto">
          <a:xfrm>
            <a:off x="179512" y="2348880"/>
            <a:ext cx="2592288" cy="1805001"/>
          </a:xfrm>
          <a:prstGeom prst="rect">
            <a:avLst/>
          </a:prstGeom>
          <a:noFill/>
        </p:spPr>
      </p:pic>
      <p:pic>
        <p:nvPicPr>
          <p:cNvPr id="1031" name="Picture 7" descr="D:\Users\User\Desktop\Презентации\Абхазия\DSCF3447.JPG"/>
          <p:cNvPicPr>
            <a:picLocks noChangeAspect="1" noChangeArrowheads="1"/>
          </p:cNvPicPr>
          <p:nvPr/>
        </p:nvPicPr>
        <p:blipFill>
          <a:blip r:embed="rId6" cstate="print"/>
          <a:srcRect/>
          <a:stretch>
            <a:fillRect/>
          </a:stretch>
        </p:blipFill>
        <p:spPr bwMode="auto">
          <a:xfrm>
            <a:off x="6084168" y="4293096"/>
            <a:ext cx="2805675" cy="2104256"/>
          </a:xfrm>
          <a:prstGeom prst="rect">
            <a:avLst/>
          </a:prstGeom>
          <a:noFill/>
        </p:spPr>
      </p:pic>
      <p:pic>
        <p:nvPicPr>
          <p:cNvPr id="1032" name="Picture 8" descr="D:\Users\User\Desktop\Презентации\Абхазия\DSCF3449.JPG"/>
          <p:cNvPicPr>
            <a:picLocks noChangeAspect="1" noChangeArrowheads="1"/>
          </p:cNvPicPr>
          <p:nvPr/>
        </p:nvPicPr>
        <p:blipFill>
          <a:blip r:embed="rId7" cstate="print"/>
          <a:srcRect/>
          <a:stretch>
            <a:fillRect/>
          </a:stretch>
        </p:blipFill>
        <p:spPr bwMode="auto">
          <a:xfrm>
            <a:off x="2123728" y="4365104"/>
            <a:ext cx="2421632" cy="1816224"/>
          </a:xfrm>
          <a:prstGeom prst="rect">
            <a:avLst/>
          </a:prstGeom>
          <a:noFill/>
        </p:spPr>
      </p:pic>
      <p:pic>
        <p:nvPicPr>
          <p:cNvPr id="1033" name="Picture 9" descr="D:\Users\User\Desktop\Презентации\Абхазия\DSCF3471.JPG"/>
          <p:cNvPicPr>
            <a:picLocks noChangeAspect="1" noChangeArrowheads="1"/>
          </p:cNvPicPr>
          <p:nvPr/>
        </p:nvPicPr>
        <p:blipFill>
          <a:blip r:embed="rId8" cstate="print"/>
          <a:srcRect/>
          <a:stretch>
            <a:fillRect/>
          </a:stretch>
        </p:blipFill>
        <p:spPr bwMode="auto">
          <a:xfrm>
            <a:off x="4355976" y="4725144"/>
            <a:ext cx="2565648" cy="19242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одзаголовок 6"/>
          <p:cNvSpPr txBox="1">
            <a:spLocks/>
          </p:cNvSpPr>
          <p:nvPr/>
        </p:nvSpPr>
        <p:spPr>
          <a:xfrm>
            <a:off x="179512" y="116632"/>
            <a:ext cx="8784976" cy="3240360"/>
          </a:xfrm>
          <a:prstGeom prst="rect">
            <a:avLst/>
          </a:prstGeom>
        </p:spPr>
        <p:txBody>
          <a:bodyPr vert="horz" lIns="91440" tIns="45720" rIns="91440" bIns="45720" rtlCol="0">
            <a:normAutofit/>
          </a:bodyPr>
          <a:lstStyle/>
          <a:p>
            <a:pPr>
              <a:defRPr/>
            </a:pPr>
            <a:r>
              <a:rPr lang="ru-RU" sz="1400" dirty="0" smtClean="0">
                <a:latin typeface="Times New Roman" pitchFamily="18" charset="0"/>
                <a:cs typeface="Times New Roman" pitchFamily="18" charset="0"/>
              </a:rPr>
              <a:t>По дороге из Пицунды мы увидели молодые виноградники, интересна история их появления, сады появились за долго до восстановления современных виноградников. </a:t>
            </a:r>
          </a:p>
          <a:p>
            <a:pPr>
              <a:defRPr/>
            </a:pPr>
            <a:r>
              <a:rPr lang="ru-RU" sz="1400" dirty="0" smtClean="0">
                <a:latin typeface="Times New Roman" pitchFamily="18" charset="0"/>
                <a:cs typeface="Times New Roman" pitchFamily="18" charset="0"/>
              </a:rPr>
              <a:t>В 1901 году известный купец Игумнов Василий Николаевич, построил большой дом в Москве и пригласил знаменитых гостей, полюбоваться его творение и дабы еще больше удивить усыпал пол золотыми монетами с профилем Николая </a:t>
            </a:r>
            <a:r>
              <a:rPr lang="en-US" sz="1400" dirty="0" smtClean="0">
                <a:latin typeface="Times New Roman" pitchFamily="18" charset="0"/>
                <a:cs typeface="Times New Roman" pitchFamily="18" charset="0"/>
              </a:rPr>
              <a:t>II</a:t>
            </a:r>
            <a:r>
              <a:rPr lang="ru-RU" sz="1400" dirty="0" smtClean="0">
                <a:latin typeface="Times New Roman" pitchFamily="18" charset="0"/>
                <a:cs typeface="Times New Roman" pitchFamily="18" charset="0"/>
              </a:rPr>
              <a:t>, что и было сообщено царю в тот же день, ведь Игумнов не задумался, что ходит он по голове самого царя. На следующий же день по указу Николая </a:t>
            </a:r>
            <a:r>
              <a:rPr lang="en-US" sz="1400" dirty="0" smtClean="0">
                <a:latin typeface="Times New Roman" pitchFamily="18" charset="0"/>
                <a:cs typeface="Times New Roman" pitchFamily="18" charset="0"/>
              </a:rPr>
              <a:t>II</a:t>
            </a:r>
            <a:r>
              <a:rPr lang="ru-RU" sz="1400" dirty="0" smtClean="0">
                <a:latin typeface="Times New Roman" pitchFamily="18" charset="0"/>
                <a:cs typeface="Times New Roman" pitchFamily="18" charset="0"/>
              </a:rPr>
              <a:t>, купец был выслан из Москвы в его кавказское имение рядом с абхазским селом </a:t>
            </a:r>
            <a:r>
              <a:rPr lang="ru-RU" sz="1400" dirty="0" err="1" smtClean="0">
                <a:latin typeface="Times New Roman" pitchFamily="18" charset="0"/>
                <a:cs typeface="Times New Roman" pitchFamily="18" charset="0"/>
              </a:rPr>
              <a:t>Алахадзыхь</a:t>
            </a:r>
            <a:r>
              <a:rPr lang="ru-RU" sz="1400" dirty="0" smtClean="0"/>
              <a:t>.</a:t>
            </a:r>
            <a:r>
              <a:rPr lang="ru-RU" sz="1400" dirty="0" smtClean="0">
                <a:latin typeface="Times New Roman" pitchFamily="18" charset="0"/>
                <a:cs typeface="Times New Roman" pitchFamily="18" charset="0"/>
              </a:rPr>
              <a:t> На тот момент Абхазия была в упадке непроходимые болота, болезни. Но Игумнов не растерялся изучил климат, особенности земель и скупил за бесценок земли и занялся осушением болот. Завез около 800 эвкалиптов ( его родина Австралия, эвкалипт – это настоящий водный насос, в сутки он выкачивает до 300 литров воды из почвы) и сотни кипарисов, эти деревья постепенно и освободили землю от болот. На осушенных землях он возвел сказочные сады с мандариновыми деревьями, посажены плантации лечебных деревьев, киви, манго, табак, виноград. Открыл заводы, занялся разведением скота и многое другое. По сей день на фото из космоса можно увидеть огромную букву И </a:t>
            </a:r>
            <a:r>
              <a:rPr lang="ru-RU" sz="1400" dirty="0" err="1" smtClean="0">
                <a:latin typeface="Times New Roman" pitchFamily="18" charset="0"/>
                <a:cs typeface="Times New Roman" pitchFamily="18" charset="0"/>
              </a:rPr>
              <a:t>и</a:t>
            </a:r>
            <a:r>
              <a:rPr lang="ru-RU" sz="1400" dirty="0" smtClean="0">
                <a:latin typeface="Times New Roman" pitchFamily="18" charset="0"/>
                <a:cs typeface="Times New Roman" pitchFamily="18" charset="0"/>
              </a:rPr>
              <a:t> едва заметны буквы </a:t>
            </a:r>
            <a:r>
              <a:rPr lang="ru-RU" sz="1400" dirty="0" err="1" smtClean="0">
                <a:latin typeface="Times New Roman" pitchFamily="18" charset="0"/>
                <a:cs typeface="Times New Roman" pitchFamily="18" charset="0"/>
              </a:rPr>
              <a:t>н</a:t>
            </a:r>
            <a:r>
              <a:rPr lang="ru-RU" sz="1400" dirty="0" smtClean="0">
                <a:latin typeface="Times New Roman" pitchFamily="18" charset="0"/>
                <a:cs typeface="Times New Roman" pitchFamily="18" charset="0"/>
              </a:rPr>
              <a:t> и в, это кипарисовые аллеи высаженные в честь купца </a:t>
            </a:r>
            <a:r>
              <a:rPr lang="ru-RU" sz="1400" dirty="0" err="1" smtClean="0">
                <a:latin typeface="Times New Roman" pitchFamily="18" charset="0"/>
                <a:cs typeface="Times New Roman" pitchFamily="18" charset="0"/>
              </a:rPr>
              <a:t>Игумного</a:t>
            </a:r>
            <a:r>
              <a:rPr lang="ru-RU" sz="1400" dirty="0" smtClean="0">
                <a:latin typeface="Times New Roman" pitchFamily="18" charset="0"/>
                <a:cs typeface="Times New Roman" pitchFamily="18" charset="0"/>
              </a:rPr>
              <a:t>.</a:t>
            </a: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0" name="Picture 2" descr="D:\Users\User\Desktop\Презентации\Абхазия\DSCF3549.JPG"/>
          <p:cNvPicPr>
            <a:picLocks noChangeAspect="1" noChangeArrowheads="1"/>
          </p:cNvPicPr>
          <p:nvPr/>
        </p:nvPicPr>
        <p:blipFill>
          <a:blip r:embed="rId2" cstate="print"/>
          <a:srcRect/>
          <a:stretch>
            <a:fillRect/>
          </a:stretch>
        </p:blipFill>
        <p:spPr bwMode="auto">
          <a:xfrm>
            <a:off x="323528" y="3212976"/>
            <a:ext cx="3907160" cy="2930370"/>
          </a:xfrm>
          <a:prstGeom prst="rect">
            <a:avLst/>
          </a:prstGeom>
          <a:noFill/>
        </p:spPr>
      </p:pic>
      <p:pic>
        <p:nvPicPr>
          <p:cNvPr id="2051" name="Picture 3" descr="D:\Users\User\Desktop\Презентации\Абхазия\DSCF3554.JPG"/>
          <p:cNvPicPr>
            <a:picLocks noChangeAspect="1" noChangeArrowheads="1"/>
          </p:cNvPicPr>
          <p:nvPr/>
        </p:nvPicPr>
        <p:blipFill>
          <a:blip r:embed="rId3" cstate="print"/>
          <a:srcRect/>
          <a:stretch>
            <a:fillRect/>
          </a:stretch>
        </p:blipFill>
        <p:spPr bwMode="auto">
          <a:xfrm>
            <a:off x="4812995" y="3212976"/>
            <a:ext cx="3936437" cy="2952328"/>
          </a:xfrm>
          <a:prstGeom prst="rect">
            <a:avLst/>
          </a:prstGeom>
          <a:noFill/>
        </p:spPr>
      </p:pic>
      <p:pic>
        <p:nvPicPr>
          <p:cNvPr id="2052" name="Picture 4" descr="D:\Users\User\Desktop\Презентации\Абхазия\DSCF3558.JPG"/>
          <p:cNvPicPr>
            <a:picLocks noChangeAspect="1" noChangeArrowheads="1"/>
          </p:cNvPicPr>
          <p:nvPr/>
        </p:nvPicPr>
        <p:blipFill>
          <a:blip r:embed="rId4" cstate="print"/>
          <a:srcRect/>
          <a:stretch>
            <a:fillRect/>
          </a:stretch>
        </p:blipFill>
        <p:spPr bwMode="auto">
          <a:xfrm>
            <a:off x="2890844" y="3933056"/>
            <a:ext cx="3625371" cy="27190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8" name="Picture 6" descr="D:\Users\User\Desktop\Презентации\Абхазия\DSCF8032.JPG"/>
          <p:cNvPicPr>
            <a:picLocks noChangeAspect="1" noChangeArrowheads="1"/>
          </p:cNvPicPr>
          <p:nvPr/>
        </p:nvPicPr>
        <p:blipFill>
          <a:blip r:embed="rId2" cstate="print"/>
          <a:srcRect/>
          <a:stretch>
            <a:fillRect/>
          </a:stretch>
        </p:blipFill>
        <p:spPr bwMode="auto">
          <a:xfrm>
            <a:off x="5940152" y="4581128"/>
            <a:ext cx="2809280" cy="2106960"/>
          </a:xfrm>
          <a:prstGeom prst="rect">
            <a:avLst/>
          </a:prstGeom>
          <a:noFill/>
        </p:spPr>
      </p:pic>
      <p:pic>
        <p:nvPicPr>
          <p:cNvPr id="3079" name="Picture 7" descr="D:\Users\User\Desktop\Презентации\Абхазия\DSCF8033.JPG"/>
          <p:cNvPicPr>
            <a:picLocks noChangeAspect="1" noChangeArrowheads="1"/>
          </p:cNvPicPr>
          <p:nvPr/>
        </p:nvPicPr>
        <p:blipFill>
          <a:blip r:embed="rId3" cstate="print"/>
          <a:srcRect/>
          <a:stretch>
            <a:fillRect/>
          </a:stretch>
        </p:blipFill>
        <p:spPr bwMode="auto">
          <a:xfrm>
            <a:off x="323528" y="4581128"/>
            <a:ext cx="2809280" cy="2106960"/>
          </a:xfrm>
          <a:prstGeom prst="rect">
            <a:avLst/>
          </a:prstGeom>
          <a:noFill/>
        </p:spPr>
      </p:pic>
      <p:sp>
        <p:nvSpPr>
          <p:cNvPr id="2" name="Подзаголовок 6"/>
          <p:cNvSpPr txBox="1">
            <a:spLocks/>
          </p:cNvSpPr>
          <p:nvPr/>
        </p:nvSpPr>
        <p:spPr>
          <a:xfrm>
            <a:off x="179512" y="116632"/>
            <a:ext cx="8784976" cy="3024336"/>
          </a:xfrm>
          <a:prstGeom prst="rect">
            <a:avLst/>
          </a:prstGeom>
        </p:spPr>
        <p:txBody>
          <a:bodyPr vert="horz" lIns="91440" tIns="45720" rIns="91440" bIns="45720" rtlCol="0">
            <a:normAutofit/>
          </a:bodyPr>
          <a:lstStyle/>
          <a:p>
            <a:pPr>
              <a:defRPr/>
            </a:pPr>
            <a:r>
              <a:rPr lang="ru-RU" sz="1400" dirty="0" smtClean="0">
                <a:latin typeface="Times New Roman" pitchFamily="18" charset="0"/>
                <a:cs typeface="Times New Roman" pitchFamily="18" charset="0"/>
              </a:rPr>
              <a:t>Пасека </a:t>
            </a:r>
            <a:r>
              <a:rPr lang="ru-RU" sz="1400" dirty="0" smtClean="0">
                <a:latin typeface="Times New Roman" pitchFamily="18" charset="0"/>
                <a:cs typeface="Times New Roman" pitchFamily="18" charset="0"/>
              </a:rPr>
              <a:t>«Медовый двор», она расположена по дорогу на озеро Рица. </a:t>
            </a:r>
          </a:p>
          <a:p>
            <a:pPr>
              <a:defRPr/>
            </a:pPr>
            <a:r>
              <a:rPr lang="ru-RU" sz="1400" dirty="0" smtClean="0">
                <a:latin typeface="Times New Roman" pitchFamily="18" charset="0"/>
                <a:cs typeface="Times New Roman" pitchFamily="18" charset="0"/>
              </a:rPr>
              <a:t>Хотелось бы отступить и рассказать немного об экономике Абхазии, основой экономики Абхазии является розничная торговля и туризм. Основной статьей экспорта страны является продукция сельского хозяйства (до 90%). Больше всего вывозится цитрусовых (35% экспорта), фруктов, чая, фундука,  а так же мед. Пчеловодство в стране развито много веков.</a:t>
            </a:r>
          </a:p>
          <a:p>
            <a:pPr>
              <a:defRPr/>
            </a:pPr>
            <a:r>
              <a:rPr lang="ru-RU" sz="1400" dirty="0" smtClean="0">
                <a:latin typeface="Times New Roman" pitchFamily="18" charset="0"/>
                <a:cs typeface="Times New Roman" pitchFamily="18" charset="0"/>
              </a:rPr>
              <a:t>Абхазский мед является самым экологически чистым медом в мире, самым полезным, о нем слагают легенды. Собирает абхазский мед пчела </a:t>
            </a:r>
            <a:r>
              <a:rPr lang="ru-RU" sz="1400" dirty="0" err="1" smtClean="0">
                <a:latin typeface="Times New Roman" pitchFamily="18" charset="0"/>
                <a:cs typeface="Times New Roman" pitchFamily="18" charset="0"/>
              </a:rPr>
              <a:t>абхазянка</a:t>
            </a:r>
            <a:r>
              <a:rPr lang="ru-RU" sz="1400" dirty="0" smtClean="0">
                <a:latin typeface="Times New Roman" pitchFamily="18" charset="0"/>
                <a:cs typeface="Times New Roman" pitchFamily="18" charset="0"/>
              </a:rPr>
              <a:t>, она не прижилась больше ни в одной стране мира. Пчела эта знаменита тем, что у нее самый длинный хоботок в мире, она собирает пыльцу со всех цветок, даже с самых недоступных и глубоких бутонов.</a:t>
            </a:r>
          </a:p>
          <a:p>
            <a:pPr>
              <a:defRPr/>
            </a:pPr>
            <a:r>
              <a:rPr lang="ru-RU" sz="1400" dirty="0" smtClean="0">
                <a:latin typeface="Times New Roman" pitchFamily="18" charset="0"/>
                <a:cs typeface="Times New Roman" pitchFamily="18" charset="0"/>
              </a:rPr>
              <a:t> На пасеке нас встретил экскурсовод, мы узнали много нового о меде и как правильно выбирать мед, как его хранить и как его правильно употреблять. Именно на этой пасеке используется бортнический способ сбора меда.  В </a:t>
            </a:r>
            <a:r>
              <a:rPr lang="ru-RU" sz="1400" dirty="0" err="1" smtClean="0">
                <a:latin typeface="Times New Roman" pitchFamily="18" charset="0"/>
                <a:cs typeface="Times New Roman" pitchFamily="18" charset="0"/>
              </a:rPr>
              <a:t>улее</a:t>
            </a:r>
            <a:r>
              <a:rPr lang="ru-RU" sz="1400" dirty="0" smtClean="0">
                <a:latin typeface="Times New Roman" pitchFamily="18" charset="0"/>
                <a:cs typeface="Times New Roman" pitchFamily="18" charset="0"/>
              </a:rPr>
              <a:t> у пчел отсутствуют, так привычные нам рамки, пчелы свое царство строят полностью сами.</a:t>
            </a:r>
          </a:p>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74" name="Picture 2" descr="D:\Users\User\Desktop\Презентации\Абхазия\DSCF8036.JPG"/>
          <p:cNvPicPr>
            <a:picLocks noChangeAspect="1" noChangeArrowheads="1"/>
          </p:cNvPicPr>
          <p:nvPr/>
        </p:nvPicPr>
        <p:blipFill>
          <a:blip r:embed="rId4" cstate="print"/>
          <a:srcRect/>
          <a:stretch>
            <a:fillRect/>
          </a:stretch>
        </p:blipFill>
        <p:spPr bwMode="auto">
          <a:xfrm>
            <a:off x="3203848" y="4797878"/>
            <a:ext cx="2520280" cy="1890210"/>
          </a:xfrm>
          <a:prstGeom prst="rect">
            <a:avLst/>
          </a:prstGeom>
          <a:noFill/>
        </p:spPr>
      </p:pic>
      <p:pic>
        <p:nvPicPr>
          <p:cNvPr id="3075" name="Picture 3" descr="D:\Users\User\Desktop\Презентации\Абхазия\DSCF8025.JPG"/>
          <p:cNvPicPr>
            <a:picLocks noChangeAspect="1" noChangeArrowheads="1"/>
          </p:cNvPicPr>
          <p:nvPr/>
        </p:nvPicPr>
        <p:blipFill>
          <a:blip r:embed="rId5" cstate="print"/>
          <a:srcRect/>
          <a:stretch>
            <a:fillRect/>
          </a:stretch>
        </p:blipFill>
        <p:spPr bwMode="auto">
          <a:xfrm>
            <a:off x="323528" y="2924944"/>
            <a:ext cx="2809280" cy="2106960"/>
          </a:xfrm>
          <a:prstGeom prst="rect">
            <a:avLst/>
          </a:prstGeom>
          <a:noFill/>
        </p:spPr>
      </p:pic>
      <p:pic>
        <p:nvPicPr>
          <p:cNvPr id="3076" name="Picture 4" descr="D:\Users\User\Desktop\Презентации\Абхазия\DSCF8027.JPG"/>
          <p:cNvPicPr>
            <a:picLocks noChangeAspect="1" noChangeArrowheads="1"/>
          </p:cNvPicPr>
          <p:nvPr/>
        </p:nvPicPr>
        <p:blipFill>
          <a:blip r:embed="rId6" cstate="print"/>
          <a:srcRect/>
          <a:stretch>
            <a:fillRect/>
          </a:stretch>
        </p:blipFill>
        <p:spPr bwMode="auto">
          <a:xfrm>
            <a:off x="5940152" y="2996952"/>
            <a:ext cx="2809280" cy="2106960"/>
          </a:xfrm>
          <a:prstGeom prst="rect">
            <a:avLst/>
          </a:prstGeom>
          <a:noFill/>
        </p:spPr>
      </p:pic>
      <p:pic>
        <p:nvPicPr>
          <p:cNvPr id="3077" name="Picture 5" descr="D:\Users\User\Desktop\Презентации\Абхазия\DSCF8030.JPG"/>
          <p:cNvPicPr>
            <a:picLocks noChangeAspect="1" noChangeArrowheads="1"/>
          </p:cNvPicPr>
          <p:nvPr/>
        </p:nvPicPr>
        <p:blipFill>
          <a:blip r:embed="rId7" cstate="print"/>
          <a:srcRect/>
          <a:stretch>
            <a:fillRect/>
          </a:stretch>
        </p:blipFill>
        <p:spPr bwMode="auto">
          <a:xfrm>
            <a:off x="3635896" y="2780928"/>
            <a:ext cx="1890936" cy="25212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34" name="Picture 10" descr="D:\Users\User\Desktop\Презентации\Абхазия\DSCF8105.JPG"/>
          <p:cNvPicPr>
            <a:picLocks noChangeAspect="1" noChangeArrowheads="1"/>
          </p:cNvPicPr>
          <p:nvPr/>
        </p:nvPicPr>
        <p:blipFill>
          <a:blip r:embed="rId2" cstate="print"/>
          <a:srcRect/>
          <a:stretch>
            <a:fillRect/>
          </a:stretch>
        </p:blipFill>
        <p:spPr bwMode="auto">
          <a:xfrm>
            <a:off x="4788024" y="4725144"/>
            <a:ext cx="2340744" cy="1755558"/>
          </a:xfrm>
          <a:prstGeom prst="rect">
            <a:avLst/>
          </a:prstGeom>
          <a:noFill/>
        </p:spPr>
      </p:pic>
      <p:sp>
        <p:nvSpPr>
          <p:cNvPr id="2" name="Подзаголовок 6"/>
          <p:cNvSpPr txBox="1">
            <a:spLocks/>
          </p:cNvSpPr>
          <p:nvPr/>
        </p:nvSpPr>
        <p:spPr>
          <a:xfrm>
            <a:off x="179512" y="116632"/>
            <a:ext cx="8784976" cy="1656184"/>
          </a:xfrm>
          <a:prstGeom prst="rect">
            <a:avLst/>
          </a:prstGeom>
        </p:spPr>
        <p:txBody>
          <a:bodyPr vert="horz" lIns="91440" tIns="45720" rIns="91440" bIns="45720" rtlCol="0">
            <a:normAutofit/>
          </a:bodyPr>
          <a:lstStyle/>
          <a:p>
            <a:pPr>
              <a:defRPr/>
            </a:pPr>
            <a:r>
              <a:rPr lang="ru-RU" sz="1400" dirty="0" err="1" smtClean="0">
                <a:latin typeface="Times New Roman" pitchFamily="18" charset="0"/>
                <a:cs typeface="Times New Roman" pitchFamily="18" charset="0"/>
              </a:rPr>
              <a:t>Гегский</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водопад. По праву можно назвать этот водопад самым легендарным, красота этого водопада завораживает, к сожалению в сентябре месяце воды в нем мало, но все же величественность его видна. Вода, как будто сочится из камня, расположен он в долине реки </a:t>
            </a:r>
            <a:r>
              <a:rPr lang="ru-RU" sz="1400" dirty="0" err="1" smtClean="0">
                <a:latin typeface="Times New Roman" pitchFamily="18" charset="0"/>
                <a:cs typeface="Times New Roman" pitchFamily="18" charset="0"/>
              </a:rPr>
              <a:t>Гега</a:t>
            </a:r>
            <a:r>
              <a:rPr lang="ru-RU" sz="1400" dirty="0" smtClean="0">
                <a:latin typeface="Times New Roman" pitchFamily="18" charset="0"/>
                <a:cs typeface="Times New Roman" pitchFamily="18" charset="0"/>
              </a:rPr>
              <a:t> на высоте 530 м. над уровнем моря, высота водопада по информации разных источникам разнится от 55 до 70 метров, но на фоне водопада мы почувствовали себя песчинками. На этом водопаде снимались кадры фильма «Приключения Шерлока Холмса и Доктора Ватсона»</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26" name="Picture 2" descr="D:\Users\User\Desktop\Презентации\Абхазия\DSCF8155.JPG"/>
          <p:cNvPicPr>
            <a:picLocks noChangeAspect="1" noChangeArrowheads="1"/>
          </p:cNvPicPr>
          <p:nvPr/>
        </p:nvPicPr>
        <p:blipFill>
          <a:blip r:embed="rId3" cstate="print"/>
          <a:srcRect/>
          <a:stretch>
            <a:fillRect/>
          </a:stretch>
        </p:blipFill>
        <p:spPr bwMode="auto">
          <a:xfrm>
            <a:off x="6300192" y="1556792"/>
            <a:ext cx="2628776" cy="1971582"/>
          </a:xfrm>
          <a:prstGeom prst="rect">
            <a:avLst/>
          </a:prstGeom>
          <a:noFill/>
        </p:spPr>
      </p:pic>
      <p:pic>
        <p:nvPicPr>
          <p:cNvPr id="1029" name="Picture 5" descr="D:\Users\User\Desktop\Презентации\Абхазия\DSCF8118.JPG"/>
          <p:cNvPicPr>
            <a:picLocks noChangeAspect="1" noChangeArrowheads="1"/>
          </p:cNvPicPr>
          <p:nvPr/>
        </p:nvPicPr>
        <p:blipFill>
          <a:blip r:embed="rId4" cstate="print"/>
          <a:srcRect/>
          <a:stretch>
            <a:fillRect/>
          </a:stretch>
        </p:blipFill>
        <p:spPr bwMode="auto">
          <a:xfrm>
            <a:off x="4427984" y="1556792"/>
            <a:ext cx="2160240" cy="2880320"/>
          </a:xfrm>
          <a:prstGeom prst="rect">
            <a:avLst/>
          </a:prstGeom>
          <a:noFill/>
        </p:spPr>
      </p:pic>
      <p:pic>
        <p:nvPicPr>
          <p:cNvPr id="1030" name="Picture 6" descr="D:\Users\User\Desktop\Презентации\Абхазия\DSCF8144.JPG"/>
          <p:cNvPicPr>
            <a:picLocks noChangeAspect="1" noChangeArrowheads="1"/>
          </p:cNvPicPr>
          <p:nvPr/>
        </p:nvPicPr>
        <p:blipFill>
          <a:blip r:embed="rId5" cstate="print"/>
          <a:srcRect/>
          <a:stretch>
            <a:fillRect/>
          </a:stretch>
        </p:blipFill>
        <p:spPr bwMode="auto">
          <a:xfrm>
            <a:off x="179512" y="1556792"/>
            <a:ext cx="2160240" cy="2880320"/>
          </a:xfrm>
          <a:prstGeom prst="rect">
            <a:avLst/>
          </a:prstGeom>
          <a:noFill/>
        </p:spPr>
      </p:pic>
      <p:pic>
        <p:nvPicPr>
          <p:cNvPr id="1031" name="Picture 7" descr="D:\Users\User\Desktop\Презентации\Абхазия\DSCF8148.JPG"/>
          <p:cNvPicPr>
            <a:picLocks noChangeAspect="1" noChangeArrowheads="1"/>
          </p:cNvPicPr>
          <p:nvPr/>
        </p:nvPicPr>
        <p:blipFill>
          <a:blip r:embed="rId6" cstate="print"/>
          <a:srcRect/>
          <a:stretch>
            <a:fillRect/>
          </a:stretch>
        </p:blipFill>
        <p:spPr bwMode="auto">
          <a:xfrm>
            <a:off x="1979712" y="1556792"/>
            <a:ext cx="2664296" cy="1998222"/>
          </a:xfrm>
          <a:prstGeom prst="rect">
            <a:avLst/>
          </a:prstGeom>
          <a:noFill/>
        </p:spPr>
      </p:pic>
      <p:sp>
        <p:nvSpPr>
          <p:cNvPr id="9" name="Подзаголовок 6"/>
          <p:cNvSpPr txBox="1">
            <a:spLocks/>
          </p:cNvSpPr>
          <p:nvPr/>
        </p:nvSpPr>
        <p:spPr>
          <a:xfrm>
            <a:off x="179512" y="4509120"/>
            <a:ext cx="2880320" cy="2232248"/>
          </a:xfrm>
          <a:prstGeom prst="rect">
            <a:avLst/>
          </a:prstGeom>
        </p:spPr>
        <p:txBody>
          <a:bodyPr vert="horz" lIns="91440" tIns="45720" rIns="91440" bIns="45720" rtlCol="0">
            <a:normAutofit/>
          </a:bodyPr>
          <a:lstStyle/>
          <a:p>
            <a:pPr>
              <a:defRPr/>
            </a:pPr>
            <a:r>
              <a:rPr lang="ru-RU" sz="1400" dirty="0" smtClean="0">
                <a:latin typeface="Times New Roman" pitchFamily="18" charset="0"/>
                <a:cs typeface="Times New Roman" pitchFamily="18" charset="0"/>
              </a:rPr>
              <a:t>Водопад </a:t>
            </a:r>
            <a:r>
              <a:rPr lang="ru-RU" sz="1400" dirty="0" smtClean="0">
                <a:latin typeface="Times New Roman" pitchFamily="18" charset="0"/>
                <a:cs typeface="Times New Roman" pitchFamily="18" charset="0"/>
              </a:rPr>
              <a:t>Влюбленных, находится он чуть ниже </a:t>
            </a:r>
            <a:r>
              <a:rPr lang="ru-RU" sz="1400" dirty="0" err="1" smtClean="0">
                <a:latin typeface="Times New Roman" pitchFamily="18" charset="0"/>
                <a:cs typeface="Times New Roman" pitchFamily="18" charset="0"/>
              </a:rPr>
              <a:t>Гегского</a:t>
            </a:r>
            <a:r>
              <a:rPr lang="ru-RU" sz="1400" dirty="0" smtClean="0">
                <a:latin typeface="Times New Roman" pitchFamily="18" charset="0"/>
                <a:cs typeface="Times New Roman" pitchFamily="18" charset="0"/>
              </a:rPr>
              <a:t> водопада, на смотровой площадке установлено металлическое сердце, по традиции туристы завязывают ленточки, но самое главное над водопадом можно пролететь на </a:t>
            </a:r>
            <a:r>
              <a:rPr lang="ru-RU" sz="1400" dirty="0" err="1" smtClean="0">
                <a:latin typeface="Times New Roman" pitchFamily="18" charset="0"/>
                <a:cs typeface="Times New Roman" pitchFamily="18" charset="0"/>
              </a:rPr>
              <a:t>тарзанке</a:t>
            </a:r>
            <a:r>
              <a:rPr lang="ru-RU" sz="1400" dirty="0" smtClean="0">
                <a:latin typeface="Times New Roman" pitchFamily="18" charset="0"/>
                <a:cs typeface="Times New Roman" pitchFamily="18" charset="0"/>
              </a:rPr>
              <a:t> и почувствовать на минуты себя птицей.</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ru-RU" sz="140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32" name="Picture 8" descr="D:\Users\User\Desktop\Презентации\Абхазия\DSCF8100.JPG"/>
          <p:cNvPicPr>
            <a:picLocks noChangeAspect="1" noChangeArrowheads="1"/>
          </p:cNvPicPr>
          <p:nvPr/>
        </p:nvPicPr>
        <p:blipFill>
          <a:blip r:embed="rId7" cstate="print"/>
          <a:srcRect/>
          <a:stretch>
            <a:fillRect/>
          </a:stretch>
        </p:blipFill>
        <p:spPr bwMode="auto">
          <a:xfrm>
            <a:off x="7092280" y="4293096"/>
            <a:ext cx="1800200" cy="2400267"/>
          </a:xfrm>
          <a:prstGeom prst="rect">
            <a:avLst/>
          </a:prstGeom>
          <a:noFill/>
        </p:spPr>
      </p:pic>
      <p:pic>
        <p:nvPicPr>
          <p:cNvPr id="1033" name="Picture 9" descr="D:\Users\User\Desktop\Презентации\Абхазия\DSCF8096.JPG"/>
          <p:cNvPicPr>
            <a:picLocks noChangeAspect="1" noChangeArrowheads="1"/>
          </p:cNvPicPr>
          <p:nvPr/>
        </p:nvPicPr>
        <p:blipFill>
          <a:blip r:embed="rId8" cstate="print"/>
          <a:srcRect/>
          <a:stretch>
            <a:fillRect/>
          </a:stretch>
        </p:blipFill>
        <p:spPr bwMode="auto">
          <a:xfrm>
            <a:off x="3131840" y="4365104"/>
            <a:ext cx="1761660" cy="23488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2" name="Picture 4" descr="D:\Users\User\Desktop\Презентации\Абхазия\DSCF8047.JPG"/>
          <p:cNvPicPr>
            <a:picLocks noChangeAspect="1" noChangeArrowheads="1"/>
          </p:cNvPicPr>
          <p:nvPr/>
        </p:nvPicPr>
        <p:blipFill>
          <a:blip r:embed="rId2" cstate="print"/>
          <a:srcRect/>
          <a:stretch>
            <a:fillRect/>
          </a:stretch>
        </p:blipFill>
        <p:spPr bwMode="auto">
          <a:xfrm>
            <a:off x="5004048" y="3789040"/>
            <a:ext cx="3707904" cy="2780928"/>
          </a:xfrm>
          <a:prstGeom prst="rect">
            <a:avLst/>
          </a:prstGeom>
          <a:noFill/>
        </p:spPr>
      </p:pic>
      <p:pic>
        <p:nvPicPr>
          <p:cNvPr id="2050" name="Picture 2" descr="D:\Users\User\Desktop\Презентации\Абхазия\DSCF8060.JPG"/>
          <p:cNvPicPr>
            <a:picLocks noChangeAspect="1" noChangeArrowheads="1"/>
          </p:cNvPicPr>
          <p:nvPr/>
        </p:nvPicPr>
        <p:blipFill>
          <a:blip r:embed="rId3" cstate="print"/>
          <a:srcRect/>
          <a:stretch>
            <a:fillRect/>
          </a:stretch>
        </p:blipFill>
        <p:spPr bwMode="auto">
          <a:xfrm>
            <a:off x="107504" y="3789040"/>
            <a:ext cx="3780904" cy="2835678"/>
          </a:xfrm>
          <a:prstGeom prst="rect">
            <a:avLst/>
          </a:prstGeom>
          <a:noFill/>
        </p:spPr>
      </p:pic>
      <p:pic>
        <p:nvPicPr>
          <p:cNvPr id="2051" name="Picture 3" descr="D:\Users\User\Desktop\Презентации\Абхазия\DSCF8043.JPG"/>
          <p:cNvPicPr>
            <a:picLocks noChangeAspect="1" noChangeArrowheads="1"/>
          </p:cNvPicPr>
          <p:nvPr/>
        </p:nvPicPr>
        <p:blipFill>
          <a:blip r:embed="rId4" cstate="print"/>
          <a:srcRect/>
          <a:stretch>
            <a:fillRect/>
          </a:stretch>
        </p:blipFill>
        <p:spPr bwMode="auto">
          <a:xfrm>
            <a:off x="3203848" y="3501008"/>
            <a:ext cx="2349624" cy="3132832"/>
          </a:xfrm>
          <a:prstGeom prst="rect">
            <a:avLst/>
          </a:prstGeom>
          <a:noFill/>
        </p:spPr>
      </p:pic>
      <p:sp>
        <p:nvSpPr>
          <p:cNvPr id="5" name="Подзаголовок 6"/>
          <p:cNvSpPr txBox="1">
            <a:spLocks/>
          </p:cNvSpPr>
          <p:nvPr/>
        </p:nvSpPr>
        <p:spPr>
          <a:xfrm>
            <a:off x="179512" y="116632"/>
            <a:ext cx="8784976" cy="3312368"/>
          </a:xfrm>
          <a:prstGeom prst="rect">
            <a:avLst/>
          </a:prstGeom>
        </p:spPr>
        <p:txBody>
          <a:bodyPr vert="horz" lIns="91440" tIns="45720" rIns="91440" bIns="45720" rtlCol="0">
            <a:normAutofit/>
          </a:bodyPr>
          <a:lstStyle/>
          <a:p>
            <a:pPr>
              <a:defRPr/>
            </a:pPr>
            <a:r>
              <a:rPr lang="ru-RU" sz="1400" dirty="0" err="1" smtClean="0">
                <a:latin typeface="Times New Roman" pitchFamily="18" charset="0"/>
                <a:cs typeface="Times New Roman" pitchFamily="18" charset="0"/>
              </a:rPr>
              <a:t>Голубое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озеро. Оно находится на 13 км по пути к озеру Рица, на правом берегу реки </a:t>
            </a:r>
            <a:r>
              <a:rPr lang="ru-RU" sz="1400" dirty="0" err="1" smtClean="0">
                <a:latin typeface="Times New Roman" pitchFamily="18" charset="0"/>
                <a:cs typeface="Times New Roman" pitchFamily="18" charset="0"/>
              </a:rPr>
              <a:t>Бзыбь</a:t>
            </a:r>
            <a:r>
              <a:rPr lang="ru-RU" sz="1400" dirty="0" smtClean="0">
                <a:latin typeface="Times New Roman" pitchFamily="18" charset="0"/>
                <a:cs typeface="Times New Roman" pitchFamily="18" charset="0"/>
              </a:rPr>
              <a:t>, площадь его невелика 180 м2, глубина около 76 метров. Озеро удивительного </a:t>
            </a:r>
            <a:r>
              <a:rPr lang="ru-RU" sz="1400" dirty="0" err="1" smtClean="0">
                <a:latin typeface="Times New Roman" pitchFamily="18" charset="0"/>
                <a:cs typeface="Times New Roman" pitchFamily="18" charset="0"/>
              </a:rPr>
              <a:t>голубого</a:t>
            </a:r>
            <a:r>
              <a:rPr lang="ru-RU" sz="1400" dirty="0" smtClean="0">
                <a:latin typeface="Times New Roman" pitchFamily="18" charset="0"/>
                <a:cs typeface="Times New Roman" pitchFamily="18" charset="0"/>
              </a:rPr>
              <a:t> цвета. Существует легенда, что в сумрачной пещере жил мудрый старец, с белоснежной бородой, как снежные шапки в горах и с </a:t>
            </a:r>
            <a:r>
              <a:rPr lang="ru-RU" sz="1400" dirty="0" err="1" smtClean="0">
                <a:latin typeface="Times New Roman" pitchFamily="18" charset="0"/>
                <a:cs typeface="Times New Roman" pitchFamily="18" charset="0"/>
              </a:rPr>
              <a:t>голубыми</a:t>
            </a:r>
            <a:r>
              <a:rPr lang="ru-RU" sz="1400" dirty="0" smtClean="0">
                <a:latin typeface="Times New Roman" pitchFamily="18" charset="0"/>
                <a:cs typeface="Times New Roman" pitchFamily="18" charset="0"/>
              </a:rPr>
              <a:t> глазами, как абхазское небо, старец этот был знатным охотником. Со всех уголков Абхазии приезжали к старцу охотники, что бы услышать мудрый совет, а в благодарность преподносили ему свою добычу, шкуры ценных животных. Однажды темной ночью постучались к старцу лихие люди, попросились на ночлег, а увидев шкуры решили убить старца. В ту же минуту разверзлось небо и потоки ледяной воды хлынули в пещеру и выбросили убийц из пещеры, а пещеру затопило и вместе с ней и тело старца. Седая борода его, поднявшись вверх, осветила воду образовавшегося озера, сделала ее чистой, какой были вся жизнь старца. А широко раскрытые от удивления глаза его озарили  озеро своим светом, окрасив его в вечно </a:t>
            </a:r>
            <a:r>
              <a:rPr lang="ru-RU" sz="1400" dirty="0" err="1" smtClean="0">
                <a:latin typeface="Times New Roman" pitchFamily="18" charset="0"/>
                <a:cs typeface="Times New Roman" pitchFamily="18" charset="0"/>
              </a:rPr>
              <a:t>голубой</a:t>
            </a:r>
            <a:r>
              <a:rPr lang="ru-RU" sz="1400" dirty="0" smtClean="0">
                <a:latin typeface="Times New Roman" pitchFamily="18" charset="0"/>
                <a:cs typeface="Times New Roman" pitchFamily="18" charset="0"/>
              </a:rPr>
              <a:t> цвет. И по сей день лежит тело старца глубоко-глубоко на дне озера, напоминая о красоте и чистоте души этого человека. И ничто больше не может прижиться в этом озере. Нет здесь более ничего живого, как нет более жизни в глазах и в сердце старца. </a:t>
            </a:r>
          </a:p>
          <a:p>
            <a:pPr>
              <a:defRPr/>
            </a:pPr>
            <a:r>
              <a:rPr lang="ru-RU" sz="1400" dirty="0" smtClean="0">
                <a:latin typeface="Times New Roman" pitchFamily="18" charset="0"/>
                <a:cs typeface="Times New Roman" pitchFamily="18" charset="0"/>
              </a:rPr>
              <a:t>И действительно в этом озере нет ничего живого, он «мертвое».</a:t>
            </a:r>
          </a:p>
          <a:p>
            <a:pPr>
              <a:defRPr/>
            </a:pPr>
            <a:r>
              <a:rPr lang="ru-RU" sz="1400" dirty="0" smtClean="0">
                <a:latin typeface="Times New Roman" pitchFamily="18" charset="0"/>
                <a:cs typeface="Times New Roman" pitchFamily="18" charset="0"/>
              </a:rPr>
              <a:t>К слову сказать, подобно озеро существует в Пермском крае, на реке Чусовой.</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1372</Words>
  <Application>Microsoft Office PowerPoint</Application>
  <PresentationFormat>Экран (4:3)</PresentationFormat>
  <Paragraphs>67</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142</cp:revision>
  <dcterms:created xsi:type="dcterms:W3CDTF">2015-09-18T14:15:46Z</dcterms:created>
  <dcterms:modified xsi:type="dcterms:W3CDTF">2021-06-10T02:44:53Z</dcterms:modified>
</cp:coreProperties>
</file>